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92" r:id="rId3"/>
    <p:sldId id="289" r:id="rId4"/>
    <p:sldId id="258" r:id="rId5"/>
    <p:sldId id="265" r:id="rId6"/>
    <p:sldId id="287" r:id="rId7"/>
    <p:sldId id="291" r:id="rId8"/>
    <p:sldId id="267" r:id="rId9"/>
    <p:sldId id="266" r:id="rId10"/>
    <p:sldId id="268" r:id="rId11"/>
    <p:sldId id="285" r:id="rId12"/>
    <p:sldId id="288" r:id="rId13"/>
    <p:sldId id="260" r:id="rId14"/>
    <p:sldId id="269" r:id="rId15"/>
    <p:sldId id="273" r:id="rId16"/>
    <p:sldId id="274" r:id="rId17"/>
    <p:sldId id="275" r:id="rId18"/>
    <p:sldId id="279" r:id="rId19"/>
    <p:sldId id="290" r:id="rId20"/>
    <p:sldId id="284" r:id="rId21"/>
    <p:sldId id="286" r:id="rId22"/>
    <p:sldId id="264" r:id="rId23"/>
    <p:sldId id="270" r:id="rId2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1D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0"/>
    <p:restoredTop sz="94674"/>
  </p:normalViewPr>
  <p:slideViewPr>
    <p:cSldViewPr snapToGrid="0" snapToObjects="1">
      <p:cViewPr>
        <p:scale>
          <a:sx n="106" d="100"/>
          <a:sy n="106" d="100"/>
        </p:scale>
        <p:origin x="1184"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12847-D915-5A47-B217-0C05A64C134F}" type="doc">
      <dgm:prSet loTypeId="urn:microsoft.com/office/officeart/2005/8/layout/process4" loCatId="" qsTypeId="urn:microsoft.com/office/officeart/2005/8/quickstyle/simple4" qsCatId="simple" csTypeId="urn:microsoft.com/office/officeart/2005/8/colors/colorful1" csCatId="colorful" phldr="1"/>
      <dgm:spPr/>
      <dgm:t>
        <a:bodyPr/>
        <a:lstStyle/>
        <a:p>
          <a:endParaRPr kumimoji="1" lang="ja-JP" altLang="en-US"/>
        </a:p>
      </dgm:t>
    </dgm:pt>
    <dgm:pt modelId="{8C2B1285-AF0B-4E4E-B54B-83968818EEC2}">
      <dgm:prSet phldrT="[テキスト]"/>
      <dgm:spPr/>
      <dgm:t>
        <a:bodyPr/>
        <a:lstStyle/>
        <a:p>
          <a:r>
            <a:rPr kumimoji="1" lang="ja-JP" altLang="en-US" dirty="0" smtClean="0"/>
            <a:t>第１</a:t>
          </a:r>
          <a:r>
            <a:rPr kumimoji="1" lang="ja-JP" altLang="en-US" smtClean="0"/>
            <a:t>世代言語</a:t>
          </a:r>
          <a:endParaRPr kumimoji="1" lang="ja-JP" altLang="en-US" dirty="0"/>
        </a:p>
      </dgm:t>
    </dgm:pt>
    <dgm:pt modelId="{D39BE0B0-052C-274A-BC86-63850C39AA6D}" type="parTrans" cxnId="{4E778E40-94F2-9E45-9630-2383A5BA61BC}">
      <dgm:prSet/>
      <dgm:spPr/>
      <dgm:t>
        <a:bodyPr/>
        <a:lstStyle/>
        <a:p>
          <a:endParaRPr kumimoji="1" lang="ja-JP" altLang="en-US"/>
        </a:p>
      </dgm:t>
    </dgm:pt>
    <dgm:pt modelId="{67AD6D60-DBA4-6D40-BCA3-80235B5E6FA9}" type="sibTrans" cxnId="{4E778E40-94F2-9E45-9630-2383A5BA61BC}">
      <dgm:prSet/>
      <dgm:spPr/>
      <dgm:t>
        <a:bodyPr/>
        <a:lstStyle/>
        <a:p>
          <a:endParaRPr kumimoji="1" lang="ja-JP" altLang="en-US"/>
        </a:p>
      </dgm:t>
    </dgm:pt>
    <dgm:pt modelId="{E658BA89-1D20-E142-8D6D-8D3E09C6916E}">
      <dgm:prSet phldrT="[テキスト]"/>
      <dgm:spPr/>
      <dgm:t>
        <a:bodyPr/>
        <a:lstStyle/>
        <a:p>
          <a:r>
            <a:rPr kumimoji="1" lang="ja-JP" altLang="en-US" dirty="0" smtClean="0"/>
            <a:t>第２</a:t>
          </a:r>
          <a:r>
            <a:rPr kumimoji="1" lang="ja-JP" altLang="en-US" smtClean="0"/>
            <a:t>世代言語</a:t>
          </a:r>
          <a:endParaRPr kumimoji="1" lang="ja-JP" altLang="en-US" dirty="0"/>
        </a:p>
      </dgm:t>
    </dgm:pt>
    <dgm:pt modelId="{E5B34AE8-A277-6A4E-985C-7B22D65EFEE2}" type="parTrans" cxnId="{9A187C1E-C0CF-574E-887C-6F202F4478EB}">
      <dgm:prSet/>
      <dgm:spPr/>
      <dgm:t>
        <a:bodyPr/>
        <a:lstStyle/>
        <a:p>
          <a:endParaRPr kumimoji="1" lang="ja-JP" altLang="en-US"/>
        </a:p>
      </dgm:t>
    </dgm:pt>
    <dgm:pt modelId="{4B72F789-41AD-7347-9B34-1417A1E45510}" type="sibTrans" cxnId="{9A187C1E-C0CF-574E-887C-6F202F4478EB}">
      <dgm:prSet/>
      <dgm:spPr/>
      <dgm:t>
        <a:bodyPr/>
        <a:lstStyle/>
        <a:p>
          <a:endParaRPr kumimoji="1" lang="ja-JP" altLang="en-US"/>
        </a:p>
      </dgm:t>
    </dgm:pt>
    <dgm:pt modelId="{4349107A-8742-234E-86B5-9DA812DA5D1C}">
      <dgm:prSet phldrT="[テキスト]"/>
      <dgm:spPr/>
      <dgm:t>
        <a:bodyPr/>
        <a:lstStyle/>
        <a:p>
          <a:r>
            <a:rPr kumimoji="1" lang="ja-JP" altLang="en-US" dirty="0" smtClean="0"/>
            <a:t>第４</a:t>
          </a:r>
          <a:r>
            <a:rPr kumimoji="1" lang="ja-JP" altLang="en-US" smtClean="0"/>
            <a:t>世代言語</a:t>
          </a:r>
          <a:endParaRPr kumimoji="1" lang="ja-JP" altLang="en-US" dirty="0"/>
        </a:p>
      </dgm:t>
    </dgm:pt>
    <dgm:pt modelId="{F2068E38-D5CE-6B44-93C1-6165983C0408}" type="parTrans" cxnId="{14DB6FCA-8A2B-1B49-811F-9B579AFDC13B}">
      <dgm:prSet/>
      <dgm:spPr/>
      <dgm:t>
        <a:bodyPr/>
        <a:lstStyle/>
        <a:p>
          <a:endParaRPr kumimoji="1" lang="ja-JP" altLang="en-US"/>
        </a:p>
      </dgm:t>
    </dgm:pt>
    <dgm:pt modelId="{9A52B44C-C88E-9849-9B68-9FF48864BA6B}" type="sibTrans" cxnId="{14DB6FCA-8A2B-1B49-811F-9B579AFDC13B}">
      <dgm:prSet/>
      <dgm:spPr/>
      <dgm:t>
        <a:bodyPr/>
        <a:lstStyle/>
        <a:p>
          <a:endParaRPr kumimoji="1" lang="ja-JP" altLang="en-US"/>
        </a:p>
      </dgm:t>
    </dgm:pt>
    <dgm:pt modelId="{9DAC1D49-4770-E242-B16F-80612CDD8E99}">
      <dgm:prSet phldrT="[テキスト]"/>
      <dgm:spPr/>
      <dgm:t>
        <a:bodyPr/>
        <a:lstStyle/>
        <a:p>
          <a:r>
            <a:rPr kumimoji="1" lang="ja-JP" altLang="en-US" dirty="0" smtClean="0"/>
            <a:t>第３</a:t>
          </a:r>
          <a:r>
            <a:rPr kumimoji="1" lang="ja-JP" altLang="en-US" smtClean="0"/>
            <a:t>世代言語</a:t>
          </a:r>
          <a:endParaRPr kumimoji="1" lang="ja-JP" altLang="en-US" dirty="0"/>
        </a:p>
      </dgm:t>
    </dgm:pt>
    <dgm:pt modelId="{0787AF9E-F071-4045-BAE0-1D56872E8A83}" type="parTrans" cxnId="{A3E39F54-1216-BB4D-802D-276A67218E2F}">
      <dgm:prSet/>
      <dgm:spPr/>
      <dgm:t>
        <a:bodyPr/>
        <a:lstStyle/>
        <a:p>
          <a:endParaRPr kumimoji="1" lang="ja-JP" altLang="en-US"/>
        </a:p>
      </dgm:t>
    </dgm:pt>
    <dgm:pt modelId="{AA390BC2-7EA9-644F-996C-38BEC76278AF}" type="sibTrans" cxnId="{A3E39F54-1216-BB4D-802D-276A67218E2F}">
      <dgm:prSet/>
      <dgm:spPr/>
      <dgm:t>
        <a:bodyPr/>
        <a:lstStyle/>
        <a:p>
          <a:endParaRPr kumimoji="1" lang="ja-JP" altLang="en-US"/>
        </a:p>
      </dgm:t>
    </dgm:pt>
    <dgm:pt modelId="{C30248A0-E3FA-D346-A097-A13AE97E0BFC}" type="pres">
      <dgm:prSet presAssocID="{8BC12847-D915-5A47-B217-0C05A64C134F}" presName="Name0" presStyleCnt="0">
        <dgm:presLayoutVars>
          <dgm:dir/>
          <dgm:animLvl val="lvl"/>
          <dgm:resizeHandles val="exact"/>
        </dgm:presLayoutVars>
      </dgm:prSet>
      <dgm:spPr/>
      <dgm:t>
        <a:bodyPr/>
        <a:lstStyle/>
        <a:p>
          <a:endParaRPr kumimoji="1" lang="ja-JP" altLang="en-US"/>
        </a:p>
      </dgm:t>
    </dgm:pt>
    <dgm:pt modelId="{1899C751-9F1B-D74A-8924-C08A1F4473E0}" type="pres">
      <dgm:prSet presAssocID="{4349107A-8742-234E-86B5-9DA812DA5D1C}" presName="boxAndChildren" presStyleCnt="0"/>
      <dgm:spPr/>
    </dgm:pt>
    <dgm:pt modelId="{70F11496-E44C-3147-A48F-0E739D22CC73}" type="pres">
      <dgm:prSet presAssocID="{4349107A-8742-234E-86B5-9DA812DA5D1C}" presName="parentTextBox" presStyleLbl="node1" presStyleIdx="0" presStyleCnt="4"/>
      <dgm:spPr/>
      <dgm:t>
        <a:bodyPr/>
        <a:lstStyle/>
        <a:p>
          <a:endParaRPr kumimoji="1" lang="ja-JP" altLang="en-US"/>
        </a:p>
      </dgm:t>
    </dgm:pt>
    <dgm:pt modelId="{2E55D72E-EDFC-0D45-A485-7CE84C7F736C}" type="pres">
      <dgm:prSet presAssocID="{AA390BC2-7EA9-644F-996C-38BEC76278AF}" presName="sp" presStyleCnt="0"/>
      <dgm:spPr/>
    </dgm:pt>
    <dgm:pt modelId="{C325F4B6-4006-AD49-B56C-9D907DB85515}" type="pres">
      <dgm:prSet presAssocID="{9DAC1D49-4770-E242-B16F-80612CDD8E99}" presName="arrowAndChildren" presStyleCnt="0"/>
      <dgm:spPr/>
    </dgm:pt>
    <dgm:pt modelId="{7FC8DFA8-9B3C-0546-A9E6-433DBD1927E4}" type="pres">
      <dgm:prSet presAssocID="{9DAC1D49-4770-E242-B16F-80612CDD8E99}" presName="parentTextArrow" presStyleLbl="node1" presStyleIdx="1" presStyleCnt="4"/>
      <dgm:spPr/>
      <dgm:t>
        <a:bodyPr/>
        <a:lstStyle/>
        <a:p>
          <a:endParaRPr kumimoji="1" lang="ja-JP" altLang="en-US"/>
        </a:p>
      </dgm:t>
    </dgm:pt>
    <dgm:pt modelId="{DC59AC4F-8871-9440-A644-19C601E9A4A6}" type="pres">
      <dgm:prSet presAssocID="{4B72F789-41AD-7347-9B34-1417A1E45510}" presName="sp" presStyleCnt="0"/>
      <dgm:spPr/>
    </dgm:pt>
    <dgm:pt modelId="{B792AAA8-BEA9-0C46-8D90-AF353716D0F7}" type="pres">
      <dgm:prSet presAssocID="{E658BA89-1D20-E142-8D6D-8D3E09C6916E}" presName="arrowAndChildren" presStyleCnt="0"/>
      <dgm:spPr/>
    </dgm:pt>
    <dgm:pt modelId="{B267F2D1-7499-4E40-8DA1-79B1DDBABFC0}" type="pres">
      <dgm:prSet presAssocID="{E658BA89-1D20-E142-8D6D-8D3E09C6916E}" presName="parentTextArrow" presStyleLbl="node1" presStyleIdx="2" presStyleCnt="4"/>
      <dgm:spPr/>
      <dgm:t>
        <a:bodyPr/>
        <a:lstStyle/>
        <a:p>
          <a:endParaRPr kumimoji="1" lang="ja-JP" altLang="en-US"/>
        </a:p>
      </dgm:t>
    </dgm:pt>
    <dgm:pt modelId="{A45B402C-7769-574D-AD37-814CFAC4ECB9}" type="pres">
      <dgm:prSet presAssocID="{67AD6D60-DBA4-6D40-BCA3-80235B5E6FA9}" presName="sp" presStyleCnt="0"/>
      <dgm:spPr/>
    </dgm:pt>
    <dgm:pt modelId="{C10DA56C-5702-6B45-9775-89FE43C429D6}" type="pres">
      <dgm:prSet presAssocID="{8C2B1285-AF0B-4E4E-B54B-83968818EEC2}" presName="arrowAndChildren" presStyleCnt="0"/>
      <dgm:spPr/>
    </dgm:pt>
    <dgm:pt modelId="{D69CED67-79D2-3E42-A5D8-9C0818E77198}" type="pres">
      <dgm:prSet presAssocID="{8C2B1285-AF0B-4E4E-B54B-83968818EEC2}" presName="parentTextArrow" presStyleLbl="node1" presStyleIdx="3" presStyleCnt="4"/>
      <dgm:spPr/>
      <dgm:t>
        <a:bodyPr/>
        <a:lstStyle/>
        <a:p>
          <a:endParaRPr kumimoji="1" lang="ja-JP" altLang="en-US"/>
        </a:p>
      </dgm:t>
    </dgm:pt>
  </dgm:ptLst>
  <dgm:cxnLst>
    <dgm:cxn modelId="{369034C2-BD24-7940-B38E-C534153AA8A9}" type="presOf" srcId="{9DAC1D49-4770-E242-B16F-80612CDD8E99}" destId="{7FC8DFA8-9B3C-0546-A9E6-433DBD1927E4}" srcOrd="0" destOrd="0" presId="urn:microsoft.com/office/officeart/2005/8/layout/process4"/>
    <dgm:cxn modelId="{4E778E40-94F2-9E45-9630-2383A5BA61BC}" srcId="{8BC12847-D915-5A47-B217-0C05A64C134F}" destId="{8C2B1285-AF0B-4E4E-B54B-83968818EEC2}" srcOrd="0" destOrd="0" parTransId="{D39BE0B0-052C-274A-BC86-63850C39AA6D}" sibTransId="{67AD6D60-DBA4-6D40-BCA3-80235B5E6FA9}"/>
    <dgm:cxn modelId="{14DB6FCA-8A2B-1B49-811F-9B579AFDC13B}" srcId="{8BC12847-D915-5A47-B217-0C05A64C134F}" destId="{4349107A-8742-234E-86B5-9DA812DA5D1C}" srcOrd="3" destOrd="0" parTransId="{F2068E38-D5CE-6B44-93C1-6165983C0408}" sibTransId="{9A52B44C-C88E-9849-9B68-9FF48864BA6B}"/>
    <dgm:cxn modelId="{9A187C1E-C0CF-574E-887C-6F202F4478EB}" srcId="{8BC12847-D915-5A47-B217-0C05A64C134F}" destId="{E658BA89-1D20-E142-8D6D-8D3E09C6916E}" srcOrd="1" destOrd="0" parTransId="{E5B34AE8-A277-6A4E-985C-7B22D65EFEE2}" sibTransId="{4B72F789-41AD-7347-9B34-1417A1E45510}"/>
    <dgm:cxn modelId="{A3E39F54-1216-BB4D-802D-276A67218E2F}" srcId="{8BC12847-D915-5A47-B217-0C05A64C134F}" destId="{9DAC1D49-4770-E242-B16F-80612CDD8E99}" srcOrd="2" destOrd="0" parTransId="{0787AF9E-F071-4045-BAE0-1D56872E8A83}" sibTransId="{AA390BC2-7EA9-644F-996C-38BEC76278AF}"/>
    <dgm:cxn modelId="{F9A150C9-E8FC-CD47-AE63-EDE1ED2280E9}" type="presOf" srcId="{4349107A-8742-234E-86B5-9DA812DA5D1C}" destId="{70F11496-E44C-3147-A48F-0E739D22CC73}" srcOrd="0" destOrd="0" presId="urn:microsoft.com/office/officeart/2005/8/layout/process4"/>
    <dgm:cxn modelId="{E15064A9-2753-0849-879F-18C736A69050}" type="presOf" srcId="{8C2B1285-AF0B-4E4E-B54B-83968818EEC2}" destId="{D69CED67-79D2-3E42-A5D8-9C0818E77198}" srcOrd="0" destOrd="0" presId="urn:microsoft.com/office/officeart/2005/8/layout/process4"/>
    <dgm:cxn modelId="{673B39DE-00EB-F448-A77D-C04A27700A6F}" type="presOf" srcId="{E658BA89-1D20-E142-8D6D-8D3E09C6916E}" destId="{B267F2D1-7499-4E40-8DA1-79B1DDBABFC0}" srcOrd="0" destOrd="0" presId="urn:microsoft.com/office/officeart/2005/8/layout/process4"/>
    <dgm:cxn modelId="{A80F884B-E45D-784C-8E50-1FA2D89E2D12}" type="presOf" srcId="{8BC12847-D915-5A47-B217-0C05A64C134F}" destId="{C30248A0-E3FA-D346-A097-A13AE97E0BFC}" srcOrd="0" destOrd="0" presId="urn:microsoft.com/office/officeart/2005/8/layout/process4"/>
    <dgm:cxn modelId="{A8BC14ED-FA50-5D4C-B4B2-7209C2579C70}" type="presParOf" srcId="{C30248A0-E3FA-D346-A097-A13AE97E0BFC}" destId="{1899C751-9F1B-D74A-8924-C08A1F4473E0}" srcOrd="0" destOrd="0" presId="urn:microsoft.com/office/officeart/2005/8/layout/process4"/>
    <dgm:cxn modelId="{FB0BE3ED-9ABF-0340-B355-13C0E5E3AAA4}" type="presParOf" srcId="{1899C751-9F1B-D74A-8924-C08A1F4473E0}" destId="{70F11496-E44C-3147-A48F-0E739D22CC73}" srcOrd="0" destOrd="0" presId="urn:microsoft.com/office/officeart/2005/8/layout/process4"/>
    <dgm:cxn modelId="{63AFEF2B-1936-4448-B3B6-B97EBA88B14E}" type="presParOf" srcId="{C30248A0-E3FA-D346-A097-A13AE97E0BFC}" destId="{2E55D72E-EDFC-0D45-A485-7CE84C7F736C}" srcOrd="1" destOrd="0" presId="urn:microsoft.com/office/officeart/2005/8/layout/process4"/>
    <dgm:cxn modelId="{2A46B9E9-1409-964A-BC3B-7FC197835C50}" type="presParOf" srcId="{C30248A0-E3FA-D346-A097-A13AE97E0BFC}" destId="{C325F4B6-4006-AD49-B56C-9D907DB85515}" srcOrd="2" destOrd="0" presId="urn:microsoft.com/office/officeart/2005/8/layout/process4"/>
    <dgm:cxn modelId="{794CFF34-6293-4F44-B20D-3D732547F69A}" type="presParOf" srcId="{C325F4B6-4006-AD49-B56C-9D907DB85515}" destId="{7FC8DFA8-9B3C-0546-A9E6-433DBD1927E4}" srcOrd="0" destOrd="0" presId="urn:microsoft.com/office/officeart/2005/8/layout/process4"/>
    <dgm:cxn modelId="{5300604D-B25B-9F4C-AF97-87A3475A0B27}" type="presParOf" srcId="{C30248A0-E3FA-D346-A097-A13AE97E0BFC}" destId="{DC59AC4F-8871-9440-A644-19C601E9A4A6}" srcOrd="3" destOrd="0" presId="urn:microsoft.com/office/officeart/2005/8/layout/process4"/>
    <dgm:cxn modelId="{108E75C9-608E-A34A-872C-846856772443}" type="presParOf" srcId="{C30248A0-E3FA-D346-A097-A13AE97E0BFC}" destId="{B792AAA8-BEA9-0C46-8D90-AF353716D0F7}" srcOrd="4" destOrd="0" presId="urn:microsoft.com/office/officeart/2005/8/layout/process4"/>
    <dgm:cxn modelId="{F8404340-6DEB-884A-A35A-132D59659D9E}" type="presParOf" srcId="{B792AAA8-BEA9-0C46-8D90-AF353716D0F7}" destId="{B267F2D1-7499-4E40-8DA1-79B1DDBABFC0}" srcOrd="0" destOrd="0" presId="urn:microsoft.com/office/officeart/2005/8/layout/process4"/>
    <dgm:cxn modelId="{8D6B06EB-2D9D-E24D-B785-DCA2007D763D}" type="presParOf" srcId="{C30248A0-E3FA-D346-A097-A13AE97E0BFC}" destId="{A45B402C-7769-574D-AD37-814CFAC4ECB9}" srcOrd="5" destOrd="0" presId="urn:microsoft.com/office/officeart/2005/8/layout/process4"/>
    <dgm:cxn modelId="{55082D7E-31A7-2542-8F66-084D3204879B}" type="presParOf" srcId="{C30248A0-E3FA-D346-A097-A13AE97E0BFC}" destId="{C10DA56C-5702-6B45-9775-89FE43C429D6}" srcOrd="6" destOrd="0" presId="urn:microsoft.com/office/officeart/2005/8/layout/process4"/>
    <dgm:cxn modelId="{3C2226DC-183E-CB4F-867B-71E06D3BD3A8}" type="presParOf" srcId="{C10DA56C-5702-6B45-9775-89FE43C429D6}" destId="{D69CED67-79D2-3E42-A5D8-9C0818E7719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11496-E44C-3147-A48F-0E739D22CC73}">
      <dsp:nvSpPr>
        <dsp:cNvPr id="0" name=""/>
        <dsp:cNvSpPr/>
      </dsp:nvSpPr>
      <dsp:spPr>
        <a:xfrm>
          <a:off x="0" y="3333360"/>
          <a:ext cx="6096000" cy="72925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第４</a:t>
          </a:r>
          <a:r>
            <a:rPr kumimoji="1" lang="ja-JP" altLang="en-US" sz="2500" kern="1200" smtClean="0"/>
            <a:t>世代言語</a:t>
          </a:r>
          <a:endParaRPr kumimoji="1" lang="ja-JP" altLang="en-US" sz="2500" kern="1200" dirty="0"/>
        </a:p>
      </dsp:txBody>
      <dsp:txXfrm>
        <a:off x="0" y="3333360"/>
        <a:ext cx="6096000" cy="729257"/>
      </dsp:txXfrm>
    </dsp:sp>
    <dsp:sp modelId="{7FC8DFA8-9B3C-0546-A9E6-433DBD1927E4}">
      <dsp:nvSpPr>
        <dsp:cNvPr id="0" name=""/>
        <dsp:cNvSpPr/>
      </dsp:nvSpPr>
      <dsp:spPr>
        <a:xfrm rot="10800000">
          <a:off x="0" y="2222700"/>
          <a:ext cx="6096000" cy="1121598"/>
        </a:xfrm>
        <a:prstGeom prst="upArrowCallou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第３</a:t>
          </a:r>
          <a:r>
            <a:rPr kumimoji="1" lang="ja-JP" altLang="en-US" sz="2500" kern="1200" smtClean="0"/>
            <a:t>世代言語</a:t>
          </a:r>
          <a:endParaRPr kumimoji="1" lang="ja-JP" altLang="en-US" sz="2500" kern="1200" dirty="0"/>
        </a:p>
      </dsp:txBody>
      <dsp:txXfrm rot="10800000">
        <a:off x="0" y="2222700"/>
        <a:ext cx="6096000" cy="728781"/>
      </dsp:txXfrm>
    </dsp:sp>
    <dsp:sp modelId="{B267F2D1-7499-4E40-8DA1-79B1DDBABFC0}">
      <dsp:nvSpPr>
        <dsp:cNvPr id="0" name=""/>
        <dsp:cNvSpPr/>
      </dsp:nvSpPr>
      <dsp:spPr>
        <a:xfrm rot="10800000">
          <a:off x="0" y="1112041"/>
          <a:ext cx="6096000" cy="1121598"/>
        </a:xfrm>
        <a:prstGeom prst="upArrowCallou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第２</a:t>
          </a:r>
          <a:r>
            <a:rPr kumimoji="1" lang="ja-JP" altLang="en-US" sz="2500" kern="1200" smtClean="0"/>
            <a:t>世代言語</a:t>
          </a:r>
          <a:endParaRPr kumimoji="1" lang="ja-JP" altLang="en-US" sz="2500" kern="1200" dirty="0"/>
        </a:p>
      </dsp:txBody>
      <dsp:txXfrm rot="10800000">
        <a:off x="0" y="1112041"/>
        <a:ext cx="6096000" cy="728781"/>
      </dsp:txXfrm>
    </dsp:sp>
    <dsp:sp modelId="{D69CED67-79D2-3E42-A5D8-9C0818E77198}">
      <dsp:nvSpPr>
        <dsp:cNvPr id="0" name=""/>
        <dsp:cNvSpPr/>
      </dsp:nvSpPr>
      <dsp:spPr>
        <a:xfrm rot="10800000">
          <a:off x="0" y="1381"/>
          <a:ext cx="6096000" cy="1121598"/>
        </a:xfrm>
        <a:prstGeom prst="upArrowCallou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ja-JP" altLang="en-US" sz="2500" kern="1200" dirty="0" smtClean="0"/>
            <a:t>第１</a:t>
          </a:r>
          <a:r>
            <a:rPr kumimoji="1" lang="ja-JP" altLang="en-US" sz="2500" kern="1200" smtClean="0"/>
            <a:t>世代言語</a:t>
          </a:r>
          <a:endParaRPr kumimoji="1" lang="ja-JP" altLang="en-US" sz="2500" kern="1200" dirty="0"/>
        </a:p>
      </dsp:txBody>
      <dsp:txXfrm rot="10800000">
        <a:off x="0" y="1381"/>
        <a:ext cx="6096000" cy="728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69403-2326-1D40-82D8-0CE49EF6B4F4}" type="datetimeFigureOut">
              <a:rPr kumimoji="1" lang="ja-JP" altLang="en-US" smtClean="0"/>
              <a:t>2017/12/13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A12FFA-53B2-874E-980D-83F5C4B4FE2F}" type="slidenum">
              <a:rPr kumimoji="1" lang="ja-JP" altLang="en-US" smtClean="0"/>
              <a:t>‹#›</a:t>
            </a:fld>
            <a:endParaRPr kumimoji="1" lang="ja-JP" altLang="en-US"/>
          </a:p>
        </p:txBody>
      </p:sp>
    </p:spTree>
    <p:extLst>
      <p:ext uri="{BB962C8B-B14F-4D97-AF65-F5344CB8AC3E}">
        <p14:creationId xmlns:p14="http://schemas.microsoft.com/office/powerpoint/2010/main" val="2166782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64D2D-3B75-E449-AB70-A41DB24C1C42}" type="datetimeFigureOut">
              <a:rPr kumimoji="1" lang="ja-JP" altLang="en-US" smtClean="0"/>
              <a:t>2017/12/13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C2FE2-1DEA-CF46-9EA1-628C48D3F3BE}" type="slidenum">
              <a:rPr kumimoji="1" lang="ja-JP" altLang="en-US" smtClean="0"/>
              <a:t>‹#›</a:t>
            </a:fld>
            <a:endParaRPr kumimoji="1" lang="ja-JP" altLang="en-US"/>
          </a:p>
        </p:txBody>
      </p:sp>
    </p:spTree>
    <p:extLst>
      <p:ext uri="{BB962C8B-B14F-4D97-AF65-F5344CB8AC3E}">
        <p14:creationId xmlns:p14="http://schemas.microsoft.com/office/powerpoint/2010/main" val="20271488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16843188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237046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39459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2383690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5313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56842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67777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84432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57200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36804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1F16F4B-DFB4-CC4D-A8BA-135EF5D43D7E}" type="datetimeFigureOut">
              <a:rPr kumimoji="1" lang="ja-JP" altLang="en-US" smtClean="0"/>
              <a:t>2017/12/13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40E066-8930-6B44-95A0-14B348C1E834}" type="slidenum">
              <a:rPr kumimoji="1" lang="ja-JP" altLang="en-US" smtClean="0"/>
              <a:t>‹#›</a:t>
            </a:fld>
            <a:endParaRPr kumimoji="1" lang="ja-JP" altLang="en-US"/>
          </a:p>
        </p:txBody>
      </p:sp>
    </p:spTree>
    <p:extLst>
      <p:ext uri="{BB962C8B-B14F-4D97-AF65-F5344CB8AC3E}">
        <p14:creationId xmlns:p14="http://schemas.microsoft.com/office/powerpoint/2010/main" val="329218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16F4B-DFB4-CC4D-A8BA-135EF5D43D7E}" type="datetimeFigureOut">
              <a:rPr kumimoji="1" lang="ja-JP" altLang="en-US" smtClean="0"/>
              <a:t>2017/12/13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0E066-8930-6B44-95A0-14B348C1E834}" type="slidenum">
              <a:rPr kumimoji="1" lang="ja-JP" altLang="en-US" smtClean="0"/>
              <a:t>‹#›</a:t>
            </a:fld>
            <a:endParaRPr kumimoji="1" lang="ja-JP" altLang="en-US"/>
          </a:p>
        </p:txBody>
      </p:sp>
      <p:pic>
        <p:nvPicPr>
          <p:cNvPr id="7" name="図 6" descr="ok.png"/>
          <p:cNvPicPr>
            <a:picLocks noChangeAspect="1"/>
          </p:cNvPicPr>
          <p:nvPr userDrawn="1"/>
        </p:nvPicPr>
        <p:blipFill>
          <a:blip r:embed="rId13">
            <a:alphaModFix amt="15000"/>
            <a:extLst>
              <a:ext uri="{28A0092B-C50C-407E-A947-70E740481C1C}">
                <a14:useLocalDpi xmlns:a14="http://schemas.microsoft.com/office/drawing/2010/main" val="0"/>
              </a:ext>
            </a:extLst>
          </a:blip>
          <a:stretch>
            <a:fillRect/>
          </a:stretch>
        </p:blipFill>
        <p:spPr>
          <a:xfrm>
            <a:off x="8203864" y="5903012"/>
            <a:ext cx="749636" cy="749636"/>
          </a:xfrm>
          <a:prstGeom prst="rect">
            <a:avLst/>
          </a:prstGeom>
        </p:spPr>
      </p:pic>
      <p:sp>
        <p:nvSpPr>
          <p:cNvPr id="8" name="正方形/長方形 7"/>
          <p:cNvSpPr/>
          <p:nvPr userDrawn="1"/>
        </p:nvSpPr>
        <p:spPr>
          <a:xfrm>
            <a:off x="0" y="6126163"/>
            <a:ext cx="8067554" cy="412748"/>
          </a:xfrm>
          <a:prstGeom prst="rect">
            <a:avLst/>
          </a:prstGeom>
          <a:solidFill>
            <a:srgbClr val="FF00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916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g"/><Relationship Id="rId5" Type="http://schemas.openxmlformats.org/officeDocument/2006/relationships/image" Target="../media/image12.png"/><Relationship Id="rId6" Type="http://schemas.openxmlformats.org/officeDocument/2006/relationships/image" Target="../media/image13.jpg"/><Relationship Id="rId7" Type="http://schemas.openxmlformats.org/officeDocument/2006/relationships/image" Target="../media/image14.png"/><Relationship Id="rId8"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3.jpg"/><Relationship Id="rId4" Type="http://schemas.openxmlformats.org/officeDocument/2006/relationships/image" Target="../media/image13.jp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10.gif"/><Relationship Id="rId8" Type="http://schemas.openxmlformats.org/officeDocument/2006/relationships/image" Target="../media/image11.jpg"/><Relationship Id="rId9" Type="http://schemas.openxmlformats.org/officeDocument/2006/relationships/image" Target="../media/image15.jpg"/><Relationship Id="rId10"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7521" y="2649298"/>
            <a:ext cx="8720682" cy="1470025"/>
          </a:xfrm>
        </p:spPr>
        <p:txBody>
          <a:bodyPr>
            <a:noAutofit/>
          </a:bodyPr>
          <a:lstStyle/>
          <a:p>
            <a:r>
              <a:rPr lang="ja-JP" altLang="en-US" sz="2800" b="1" dirty="0" smtClean="0">
                <a:latin typeface="HGMaruGothicMPRO" charset="-128"/>
                <a:ea typeface="HGMaruGothicMPRO" charset="-128"/>
                <a:cs typeface="HGMaruGothicMPRO" charset="-128"/>
              </a:rPr>
              <a:t>日本を救う</a:t>
            </a:r>
            <a:r>
              <a:rPr lang="en-US" altLang="ja-JP" sz="2800" b="1" dirty="0" smtClean="0">
                <a:latin typeface="HGMaruGothicMPRO" charset="-128"/>
                <a:ea typeface="HGMaruGothicMPRO" charset="-128"/>
                <a:cs typeface="HGMaruGothicMPRO" charset="-128"/>
              </a:rPr>
              <a:t>Ruby</a:t>
            </a:r>
            <a:r>
              <a:rPr lang="ja-JP" altLang="en-US" sz="2800" b="1" dirty="0" smtClean="0">
                <a:latin typeface="HGMaruGothicMPRO" charset="-128"/>
                <a:ea typeface="HGMaruGothicMPRO" charset="-128"/>
                <a:cs typeface="HGMaruGothicMPRO" charset="-128"/>
              </a:rPr>
              <a:t>のリブランディング</a:t>
            </a: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5943974" y="6133146"/>
            <a:ext cx="1531188" cy="369332"/>
          </a:xfrm>
          <a:prstGeom prst="rect">
            <a:avLst/>
          </a:prstGeom>
          <a:noFill/>
        </p:spPr>
        <p:txBody>
          <a:bodyPr wrap="none" rtlCol="0">
            <a:spAutoFit/>
          </a:bodyPr>
          <a:lstStyle/>
          <a:p>
            <a:r>
              <a:rPr kumimoji="1" lang="en-US" altLang="ja-JP" dirty="0" smtClean="0">
                <a:latin typeface="HGMaruGothicMPRO" charset="-128"/>
                <a:ea typeface="HGMaruGothicMPRO" charset="-128"/>
                <a:cs typeface="HGMaruGothicMPRO" charset="-128"/>
              </a:rPr>
              <a:t>Keisuke </a:t>
            </a:r>
            <a:r>
              <a:rPr kumimoji="1" lang="en-US" altLang="ja-JP" dirty="0" err="1" smtClean="0">
                <a:latin typeface="HGMaruGothicMPRO" charset="-128"/>
                <a:ea typeface="HGMaruGothicMPRO" charset="-128"/>
                <a:cs typeface="HGMaruGothicMPRO" charset="-128"/>
              </a:rPr>
              <a:t>Ino</a:t>
            </a:r>
            <a:endParaRPr kumimoji="1" lang="ja-JP" altLang="en-US"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917480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とは？</a:t>
            </a:r>
            <a:endParaRPr kumimoji="1" lang="ja-JP" altLang="en-US" dirty="0">
              <a:latin typeface="HGMaruGothicMPRO" charset="-128"/>
              <a:ea typeface="HGMaruGothicMPRO" charset="-128"/>
              <a:cs typeface="HGMaruGothicMPRO" charset="-128"/>
            </a:endParaRPr>
          </a:p>
        </p:txBody>
      </p:sp>
      <p:sp>
        <p:nvSpPr>
          <p:cNvPr id="3" name="テキスト ボックス 2"/>
          <p:cNvSpPr txBox="1"/>
          <p:nvPr/>
        </p:nvSpPr>
        <p:spPr>
          <a:xfrm>
            <a:off x="1658281" y="1758673"/>
            <a:ext cx="6647974" cy="369332"/>
          </a:xfrm>
          <a:prstGeom prst="rect">
            <a:avLst/>
          </a:prstGeom>
          <a:noFill/>
        </p:spPr>
        <p:txBody>
          <a:bodyPr wrap="none" rtlCol="0">
            <a:spAutoFit/>
          </a:bodyPr>
          <a:lstStyle/>
          <a:p>
            <a:r>
              <a:rPr lang="ja-JP" altLang="en-US" dirty="0" smtClean="0">
                <a:effectLst/>
                <a:latin typeface="HGMaruGothicMPRO" charset="-128"/>
                <a:ea typeface="HGMaruGothicMPRO" charset="-128"/>
                <a:cs typeface="HGMaruGothicMPRO" charset="-128"/>
              </a:rPr>
              <a:t>まつもとゆきひろという日本人が開発したプログラミング言語</a:t>
            </a:r>
          </a:p>
        </p:txBody>
      </p:sp>
      <p:sp>
        <p:nvSpPr>
          <p:cNvPr id="5" name="テキスト ボックス 4"/>
          <p:cNvSpPr txBox="1"/>
          <p:nvPr/>
        </p:nvSpPr>
        <p:spPr>
          <a:xfrm>
            <a:off x="2888008" y="2181462"/>
            <a:ext cx="3698448" cy="369332"/>
          </a:xfrm>
          <a:prstGeom prst="rect">
            <a:avLst/>
          </a:prstGeom>
          <a:noFill/>
        </p:spPr>
        <p:txBody>
          <a:bodyPr wrap="none" rtlCol="0">
            <a:spAutoFit/>
          </a:bodyPr>
          <a:lstStyle/>
          <a:p>
            <a:r>
              <a:rPr lang="en-US" altLang="ja-JP" dirty="0" smtClean="0">
                <a:effectLst/>
                <a:latin typeface="HGMaruGothicMPRO" charset="-128"/>
                <a:ea typeface="HGMaruGothicMPRO" charset="-128"/>
                <a:cs typeface="HGMaruGothicMPRO" charset="-128"/>
              </a:rPr>
              <a:t>Web</a:t>
            </a:r>
            <a:r>
              <a:rPr lang="ja-JP" altLang="en-US" dirty="0" smtClean="0">
                <a:effectLst/>
                <a:latin typeface="HGMaruGothicMPRO" charset="-128"/>
                <a:ea typeface="HGMaruGothicMPRO" charset="-128"/>
                <a:cs typeface="HGMaruGothicMPRO" charset="-128"/>
              </a:rPr>
              <a:t>アプリケーション開発に特化</a:t>
            </a:r>
          </a:p>
        </p:txBody>
      </p:sp>
      <p:sp>
        <p:nvSpPr>
          <p:cNvPr id="6" name="正方形/長方形 5"/>
          <p:cNvSpPr/>
          <p:nvPr/>
        </p:nvSpPr>
        <p:spPr>
          <a:xfrm>
            <a:off x="1622779" y="3160890"/>
            <a:ext cx="6473125" cy="3104444"/>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cxnSp>
        <p:nvCxnSpPr>
          <p:cNvPr id="8" name="直線コネクタ 7"/>
          <p:cNvCxnSpPr>
            <a:stCxn id="6" idx="0"/>
            <a:endCxn id="6" idx="2"/>
          </p:cNvCxnSpPr>
          <p:nvPr/>
        </p:nvCxnSpPr>
        <p:spPr>
          <a:xfrm>
            <a:off x="4859342" y="3160890"/>
            <a:ext cx="0" cy="3104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622779" y="4699000"/>
            <a:ext cx="647312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4346222" y="2795333"/>
            <a:ext cx="1082348"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習得難易度</a:t>
            </a:r>
            <a:endParaRPr kumimoji="1" lang="ja-JP" altLang="en-US" sz="1400" dirty="0">
              <a:latin typeface="HGMaruGothicMPRO" charset="-128"/>
              <a:ea typeface="HGMaruGothicMPRO" charset="-128"/>
              <a:cs typeface="HGMaruGothicMPRO" charset="-128"/>
            </a:endParaRPr>
          </a:p>
        </p:txBody>
      </p:sp>
      <p:sp>
        <p:nvSpPr>
          <p:cNvPr id="14" name="テキスト ボックス 13"/>
          <p:cNvSpPr txBox="1"/>
          <p:nvPr/>
        </p:nvSpPr>
        <p:spPr>
          <a:xfrm>
            <a:off x="7728880" y="2793844"/>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低</a:t>
            </a:r>
            <a:endParaRPr kumimoji="1" lang="ja-JP" altLang="en-US" sz="1400" dirty="0">
              <a:latin typeface="HGMaruGothicMPRO" charset="-128"/>
              <a:ea typeface="HGMaruGothicMPRO" charset="-128"/>
              <a:cs typeface="HGMaruGothicMPRO" charset="-128"/>
            </a:endParaRPr>
          </a:p>
        </p:txBody>
      </p:sp>
      <p:sp>
        <p:nvSpPr>
          <p:cNvPr id="15" name="テキスト ボックス 14"/>
          <p:cNvSpPr txBox="1"/>
          <p:nvPr/>
        </p:nvSpPr>
        <p:spPr>
          <a:xfrm>
            <a:off x="1658281" y="2795333"/>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高</a:t>
            </a:r>
            <a:endParaRPr kumimoji="1" lang="ja-JP" altLang="en-US" sz="1400" dirty="0">
              <a:latin typeface="HGMaruGothicMPRO" charset="-128"/>
              <a:ea typeface="HGMaruGothicMPRO" charset="-128"/>
              <a:cs typeface="HGMaruGothicMPRO" charset="-128"/>
            </a:endParaRPr>
          </a:p>
        </p:txBody>
      </p:sp>
      <p:sp>
        <p:nvSpPr>
          <p:cNvPr id="16" name="テキスト ボックス 15"/>
          <p:cNvSpPr txBox="1"/>
          <p:nvPr/>
        </p:nvSpPr>
        <p:spPr>
          <a:xfrm>
            <a:off x="1072444" y="4191168"/>
            <a:ext cx="461665" cy="1015663"/>
          </a:xfrm>
          <a:prstGeom prst="rect">
            <a:avLst/>
          </a:prstGeom>
          <a:noFill/>
        </p:spPr>
        <p:txBody>
          <a:bodyPr vert="eaVert" wrap="none" rtlCol="0">
            <a:spAutoFit/>
          </a:bodyPr>
          <a:lstStyle/>
          <a:p>
            <a:r>
              <a:rPr lang="ja-JP" altLang="en-US" dirty="0" smtClean="0">
                <a:latin typeface="HGMaruGothicMPRO" charset="-128"/>
                <a:ea typeface="HGMaruGothicMPRO" charset="-128"/>
                <a:cs typeface="HGMaruGothicMPRO" charset="-128"/>
              </a:rPr>
              <a:t>開発速度</a:t>
            </a:r>
            <a:endParaRPr kumimoji="1" lang="ja-JP" altLang="en-US" dirty="0">
              <a:latin typeface="HGMaruGothicMPRO" charset="-128"/>
              <a:ea typeface="HGMaruGothicMPRO" charset="-128"/>
              <a:cs typeface="HGMaruGothicMPRO" charset="-128"/>
            </a:endParaRPr>
          </a:p>
        </p:txBody>
      </p:sp>
      <p:sp>
        <p:nvSpPr>
          <p:cNvPr id="17" name="テキスト ボックス 16"/>
          <p:cNvSpPr txBox="1"/>
          <p:nvPr/>
        </p:nvSpPr>
        <p:spPr>
          <a:xfrm>
            <a:off x="1101970" y="3160890"/>
            <a:ext cx="364202" cy="307777"/>
          </a:xfrm>
          <a:prstGeom prst="rect">
            <a:avLst/>
          </a:prstGeom>
          <a:noFill/>
        </p:spPr>
        <p:txBody>
          <a:bodyPr wrap="none" rtlCol="0">
            <a:spAutoFit/>
          </a:bodyPr>
          <a:lstStyle/>
          <a:p>
            <a:r>
              <a:rPr lang="ja-JP" altLang="en-US" sz="1400" dirty="0" smtClean="0">
                <a:latin typeface="HGMaruGothicMPRO" charset="-128"/>
                <a:ea typeface="HGMaruGothicMPRO" charset="-128"/>
                <a:cs typeface="HGMaruGothicMPRO" charset="-128"/>
              </a:rPr>
              <a:t>速</a:t>
            </a:r>
            <a:endParaRPr kumimoji="1" lang="ja-JP" altLang="en-US" sz="1400" dirty="0">
              <a:latin typeface="HGMaruGothicMPRO" charset="-128"/>
              <a:ea typeface="HGMaruGothicMPRO" charset="-128"/>
              <a:cs typeface="HGMaruGothicMPRO" charset="-128"/>
            </a:endParaRPr>
          </a:p>
        </p:txBody>
      </p:sp>
      <p:sp>
        <p:nvSpPr>
          <p:cNvPr id="18" name="テキスト ボックス 17"/>
          <p:cNvSpPr txBox="1"/>
          <p:nvPr/>
        </p:nvSpPr>
        <p:spPr>
          <a:xfrm>
            <a:off x="1101970" y="5957557"/>
            <a:ext cx="364202" cy="307777"/>
          </a:xfrm>
          <a:prstGeom prst="rect">
            <a:avLst/>
          </a:prstGeom>
          <a:noFill/>
        </p:spPr>
        <p:txBody>
          <a:bodyPr wrap="none" rtlCol="0">
            <a:spAutoFit/>
          </a:bodyPr>
          <a:lstStyle/>
          <a:p>
            <a:r>
              <a:rPr kumimoji="1" lang="ja-JP" altLang="en-US" sz="1400" dirty="0" smtClean="0">
                <a:latin typeface="HGMaruGothicMPRO" charset="-128"/>
                <a:ea typeface="HGMaruGothicMPRO" charset="-128"/>
                <a:cs typeface="HGMaruGothicMPRO" charset="-128"/>
              </a:rPr>
              <a:t>遅</a:t>
            </a:r>
            <a:endParaRPr kumimoji="1" lang="ja-JP" altLang="en-US" sz="1400" dirty="0">
              <a:latin typeface="HGMaruGothicMPRO" charset="-128"/>
              <a:ea typeface="HGMaruGothicMPRO" charset="-128"/>
              <a:cs typeface="HGMaruGothicMPRO" charset="-128"/>
            </a:endParaRPr>
          </a:p>
        </p:txBody>
      </p:sp>
      <p:pic>
        <p:nvPicPr>
          <p:cNvPr id="19" name="図 18" descr="osslogo_253_144462768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64" y="3546327"/>
            <a:ext cx="561717" cy="644841"/>
          </a:xfrm>
          <a:prstGeom prst="rect">
            <a:avLst/>
          </a:prstGeom>
        </p:spPr>
      </p:pic>
      <p:pic>
        <p:nvPicPr>
          <p:cNvPr id="20" name="図 19" descr="Per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952" y="5379425"/>
            <a:ext cx="1249510" cy="633499"/>
          </a:xfrm>
          <a:prstGeom prst="rect">
            <a:avLst/>
          </a:prstGeom>
        </p:spPr>
      </p:pic>
      <p:pic>
        <p:nvPicPr>
          <p:cNvPr id="21" name="図 20" descr="PHP_logo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1" y="4824868"/>
            <a:ext cx="843825" cy="592721"/>
          </a:xfrm>
          <a:prstGeom prst="rect">
            <a:avLst/>
          </a:prstGeom>
        </p:spPr>
      </p:pic>
      <p:pic>
        <p:nvPicPr>
          <p:cNvPr id="22" name="図 21" descr="SwiftSc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1597" y="5678429"/>
            <a:ext cx="1069175" cy="524724"/>
          </a:xfrm>
          <a:prstGeom prst="rect">
            <a:avLst/>
          </a:prstGeom>
        </p:spPr>
      </p:pic>
      <p:pic>
        <p:nvPicPr>
          <p:cNvPr id="23" name="図 22" descr="java_logo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847" y="4824868"/>
            <a:ext cx="763925" cy="763925"/>
          </a:xfrm>
          <a:prstGeom prst="rect">
            <a:avLst/>
          </a:prstGeom>
        </p:spPr>
      </p:pic>
      <p:pic>
        <p:nvPicPr>
          <p:cNvPr id="24" name="図 23" descr="cpp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744" y="5280071"/>
            <a:ext cx="708192" cy="796716"/>
          </a:xfrm>
          <a:prstGeom prst="rect">
            <a:avLst/>
          </a:prstGeom>
        </p:spPr>
      </p:pic>
      <p:pic>
        <p:nvPicPr>
          <p:cNvPr id="26" name="図 25" descr="python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1597" y="3962867"/>
            <a:ext cx="697187" cy="470601"/>
          </a:xfrm>
          <a:prstGeom prst="rect">
            <a:avLst/>
          </a:prstGeom>
        </p:spPr>
      </p:pic>
    </p:spTree>
    <p:extLst>
      <p:ext uri="{BB962C8B-B14F-4D97-AF65-F5344CB8AC3E}">
        <p14:creationId xmlns:p14="http://schemas.microsoft.com/office/powerpoint/2010/main" val="23582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par>
                                <p:cTn id="47" presetID="9"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dissolve">
                                      <p:cBhvr>
                                        <p:cTn id="49" dur="500"/>
                                        <p:tgtEl>
                                          <p:spTgt spid="24"/>
                                        </p:tgtEl>
                                      </p:cBhvr>
                                    </p:animEffect>
                                  </p:childTnLst>
                                </p:cTn>
                              </p:par>
                              <p:par>
                                <p:cTn id="50" presetID="9"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MaruGothicMPRO" charset="-128"/>
                <a:ea typeface="HGMaruGothicMPRO" charset="-128"/>
                <a:cs typeface="HGMaruGothicMPRO" charset="-128"/>
              </a:rPr>
              <a:t>Ruby</a:t>
            </a:r>
            <a:r>
              <a:rPr lang="ja-JP" altLang="en-US" dirty="0" smtClean="0">
                <a:latin typeface="HGMaruGothicMPRO" charset="-128"/>
                <a:ea typeface="HGMaruGothicMPRO" charset="-128"/>
                <a:cs typeface="HGMaruGothicMPRO" charset="-128"/>
              </a:rPr>
              <a:t>によって作られたアプリ</a:t>
            </a:r>
            <a:endParaRPr kumimoji="1" lang="ja-JP" altLang="en-US" dirty="0">
              <a:latin typeface="HGMaruGothicMPRO" charset="-128"/>
              <a:ea typeface="HGMaruGothicMPRO" charset="-128"/>
              <a:cs typeface="HGMaruGothicMPRO" charset="-128"/>
            </a:endParaRPr>
          </a:p>
        </p:txBody>
      </p:sp>
      <p:pic>
        <p:nvPicPr>
          <p:cNvPr id="3" name="図 2" descr="airb&amp;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83" y="1848386"/>
            <a:ext cx="2019110" cy="1060033"/>
          </a:xfrm>
          <a:prstGeom prst="rect">
            <a:avLst/>
          </a:prstGeom>
        </p:spPr>
      </p:pic>
      <p:pic>
        <p:nvPicPr>
          <p:cNvPr id="4" name="図 3" descr="twitter-logo_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913" y="1544622"/>
            <a:ext cx="1800887" cy="1548763"/>
          </a:xfrm>
          <a:prstGeom prst="rect">
            <a:avLst/>
          </a:prstGeom>
        </p:spPr>
      </p:pic>
      <p:pic>
        <p:nvPicPr>
          <p:cNvPr id="5" name="図 4" descr="unnam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204" y="1575294"/>
            <a:ext cx="1333125" cy="1333125"/>
          </a:xfrm>
          <a:prstGeom prst="rect">
            <a:avLst/>
          </a:prstGeom>
        </p:spPr>
      </p:pic>
      <p:pic>
        <p:nvPicPr>
          <p:cNvPr id="6" name="図 5"/>
          <p:cNvPicPr>
            <a:picLocks noChangeAspect="1"/>
          </p:cNvPicPr>
          <p:nvPr/>
        </p:nvPicPr>
        <p:blipFill>
          <a:blip r:embed="rId5"/>
          <a:stretch>
            <a:fillRect/>
          </a:stretch>
        </p:blipFill>
        <p:spPr>
          <a:xfrm>
            <a:off x="6885913" y="3205774"/>
            <a:ext cx="1912936" cy="3420097"/>
          </a:xfrm>
          <a:prstGeom prst="rect">
            <a:avLst/>
          </a:prstGeom>
        </p:spPr>
      </p:pic>
      <p:pic>
        <p:nvPicPr>
          <p:cNvPr id="7" name="図 6"/>
          <p:cNvPicPr>
            <a:picLocks noChangeAspect="1"/>
          </p:cNvPicPr>
          <p:nvPr/>
        </p:nvPicPr>
        <p:blipFill>
          <a:blip r:embed="rId6"/>
          <a:stretch>
            <a:fillRect/>
          </a:stretch>
        </p:blipFill>
        <p:spPr>
          <a:xfrm>
            <a:off x="587183" y="3034302"/>
            <a:ext cx="2019110" cy="3591569"/>
          </a:xfrm>
          <a:prstGeom prst="rect">
            <a:avLst/>
          </a:prstGeom>
        </p:spPr>
      </p:pic>
      <p:pic>
        <p:nvPicPr>
          <p:cNvPr id="8" name="図 7"/>
          <p:cNvPicPr>
            <a:picLocks noChangeAspect="1"/>
          </p:cNvPicPr>
          <p:nvPr/>
        </p:nvPicPr>
        <p:blipFill>
          <a:blip r:embed="rId7"/>
          <a:stretch>
            <a:fillRect/>
          </a:stretch>
        </p:blipFill>
        <p:spPr>
          <a:xfrm>
            <a:off x="3883299" y="3093386"/>
            <a:ext cx="1988525" cy="3532486"/>
          </a:xfrm>
          <a:prstGeom prst="rect">
            <a:avLst/>
          </a:prstGeom>
        </p:spPr>
      </p:pic>
    </p:spTree>
    <p:extLst>
      <p:ext uri="{BB962C8B-B14F-4D97-AF65-F5344CB8AC3E}">
        <p14:creationId xmlns:p14="http://schemas.microsoft.com/office/powerpoint/2010/main" val="398371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par>
                                <p:cTn id="19" presetID="1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9313"/>
            <a:ext cx="8229600" cy="1143000"/>
          </a:xfrm>
        </p:spPr>
        <p:txBody>
          <a:bodyPr/>
          <a:lstStyle/>
          <a:p>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の現在</a:t>
            </a:r>
            <a:endParaRPr kumimoji="1" lang="ja-JP" altLang="en-US" dirty="0">
              <a:latin typeface="HGMaruGothicMPRO" charset="-128"/>
              <a:ea typeface="HGMaruGothicMPRO" charset="-128"/>
              <a:cs typeface="HGMaruGothicMPRO" charset="-128"/>
            </a:endParaRPr>
          </a:p>
        </p:txBody>
      </p:sp>
      <p:pic>
        <p:nvPicPr>
          <p:cNvPr id="3" name="図 2" descr="求人.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78" y="1502313"/>
            <a:ext cx="4634609" cy="4989446"/>
          </a:xfrm>
          <a:prstGeom prst="rect">
            <a:avLst/>
          </a:prstGeom>
        </p:spPr>
      </p:pic>
      <p:sp>
        <p:nvSpPr>
          <p:cNvPr id="4" name="テキスト ボックス 3"/>
          <p:cNvSpPr txBox="1"/>
          <p:nvPr/>
        </p:nvSpPr>
        <p:spPr>
          <a:xfrm>
            <a:off x="5715000" y="1674518"/>
            <a:ext cx="3231446" cy="1477328"/>
          </a:xfrm>
          <a:prstGeom prst="rect">
            <a:avLst/>
          </a:prstGeom>
          <a:noFill/>
        </p:spPr>
        <p:txBody>
          <a:bodyPr wrap="square" rtlCol="0">
            <a:spAutoFit/>
          </a:bodyPr>
          <a:lstStyle/>
          <a:p>
            <a:r>
              <a:rPr lang="ja-JP" altLang="en-US" sz="900" dirty="0">
                <a:latin typeface="HGMaruGothicMPRO" charset="-128"/>
                <a:ea typeface="HGMaruGothicMPRO" charset="-128"/>
                <a:cs typeface="HGMaruGothicMPRO" charset="-128"/>
              </a:rPr>
              <a:t>対象媒体：</a:t>
            </a:r>
            <a:r>
              <a:rPr lang="en-US" altLang="ja-JP" sz="900" dirty="0">
                <a:latin typeface="HGMaruGothicMPRO" charset="-128"/>
                <a:ea typeface="HGMaruGothicMPRO" charset="-128"/>
                <a:cs typeface="HGMaruGothicMPRO" charset="-128"/>
              </a:rPr>
              <a:t>@type</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DODA</a:t>
            </a:r>
            <a:r>
              <a:rPr lang="ja-JP" altLang="en-US" sz="900" dirty="0">
                <a:latin typeface="HGMaruGothicMPRO" charset="-128"/>
                <a:ea typeface="HGMaruGothicMPRO" charset="-128"/>
                <a:cs typeface="HGMaruGothicMPRO" charset="-128"/>
              </a:rPr>
              <a:t>、</a:t>
            </a:r>
            <a:r>
              <a:rPr lang="en-US" altLang="ja-JP" sz="900" dirty="0" err="1">
                <a:latin typeface="HGMaruGothicMPRO" charset="-128"/>
                <a:ea typeface="HGMaruGothicMPRO" charset="-128"/>
                <a:cs typeface="HGMaruGothicMPRO" charset="-128"/>
              </a:rPr>
              <a:t>FindJob</a:t>
            </a:r>
            <a:r>
              <a:rPr lang="en-US" altLang="ja-JP" sz="900" dirty="0">
                <a:latin typeface="HGMaruGothicMPRO" charset="-128"/>
                <a:ea typeface="HGMaruGothicMPRO" charset="-128"/>
                <a:cs typeface="HGMaruGothicMPRO" charset="-128"/>
              </a:rPr>
              <a:t>!</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Green</a:t>
            </a:r>
            <a:r>
              <a:rPr lang="ja-JP" altLang="en-US" sz="900" dirty="0">
                <a:latin typeface="HGMaruGothicMPRO" charset="-128"/>
                <a:ea typeface="HGMaruGothicMPRO" charset="-128"/>
                <a:cs typeface="HGMaruGothicMPRO" charset="-128"/>
              </a:rPr>
              <a:t>、イーキャリア、エン転職、マイナビ転職、リクナビ</a:t>
            </a:r>
            <a:r>
              <a:rPr lang="en-US" altLang="ja-JP" sz="900" dirty="0">
                <a:latin typeface="HGMaruGothicMPRO" charset="-128"/>
                <a:ea typeface="HGMaruGothicMPRO" charset="-128"/>
                <a:cs typeface="HGMaruGothicMPRO" charset="-128"/>
              </a:rPr>
              <a:t>NEXT</a:t>
            </a:r>
            <a:r>
              <a:rPr lang="ja-JP" altLang="en-US" sz="900" dirty="0">
                <a:latin typeface="HGMaruGothicMPRO" charset="-128"/>
                <a:ea typeface="HGMaruGothicMPRO" charset="-128"/>
                <a:cs typeface="HGMaruGothicMPRO" charset="-128"/>
              </a:rPr>
              <a:t>（</a:t>
            </a:r>
            <a:r>
              <a:rPr lang="en-US" altLang="ja-JP" sz="900" dirty="0">
                <a:latin typeface="HGMaruGothicMPRO" charset="-128"/>
                <a:ea typeface="HGMaruGothicMPRO" charset="-128"/>
                <a:cs typeface="HGMaruGothicMPRO" charset="-128"/>
              </a:rPr>
              <a:t>50</a:t>
            </a:r>
            <a:r>
              <a:rPr lang="ja-JP" altLang="en-US" sz="900" dirty="0">
                <a:latin typeface="HGMaruGothicMPRO" charset="-128"/>
                <a:ea typeface="HGMaruGothicMPRO" charset="-128"/>
                <a:cs typeface="HGMaruGothicMPRO" charset="-128"/>
              </a:rPr>
              <a:t>音順）</a:t>
            </a:r>
          </a:p>
          <a:p>
            <a:r>
              <a:rPr lang="ja-JP" altLang="en-US" sz="900" dirty="0">
                <a:latin typeface="HGMaruGothicMPRO" charset="-128"/>
                <a:ea typeface="HGMaruGothicMPRO" charset="-128"/>
                <a:cs typeface="HGMaruGothicMPRO" charset="-128"/>
              </a:rPr>
              <a:t>調査日：</a:t>
            </a:r>
            <a:r>
              <a:rPr lang="en-US" altLang="ja-JP" sz="900" dirty="0">
                <a:latin typeface="HGMaruGothicMPRO" charset="-128"/>
                <a:ea typeface="HGMaruGothicMPRO" charset="-128"/>
                <a:cs typeface="HGMaruGothicMPRO" charset="-128"/>
              </a:rPr>
              <a:t>2015</a:t>
            </a:r>
            <a:r>
              <a:rPr lang="ja-JP" altLang="en-US" sz="900" dirty="0">
                <a:latin typeface="HGMaruGothicMPRO" charset="-128"/>
                <a:ea typeface="HGMaruGothicMPRO" charset="-128"/>
                <a:cs typeface="HGMaruGothicMPRO" charset="-128"/>
              </a:rPr>
              <a:t>年</a:t>
            </a:r>
            <a:r>
              <a:rPr lang="en-US" altLang="ja-JP" sz="900" dirty="0">
                <a:latin typeface="HGMaruGothicMPRO" charset="-128"/>
                <a:ea typeface="HGMaruGothicMPRO" charset="-128"/>
                <a:cs typeface="HGMaruGothicMPRO" charset="-128"/>
              </a:rPr>
              <a:t>10</a:t>
            </a:r>
            <a:r>
              <a:rPr lang="ja-JP" altLang="en-US" sz="900" dirty="0">
                <a:latin typeface="HGMaruGothicMPRO" charset="-128"/>
                <a:ea typeface="HGMaruGothicMPRO" charset="-128"/>
                <a:cs typeface="HGMaruGothicMPRO" charset="-128"/>
              </a:rPr>
              <a:t>月</a:t>
            </a:r>
            <a:r>
              <a:rPr lang="en-US" altLang="ja-JP" sz="900" dirty="0">
                <a:latin typeface="HGMaruGothicMPRO" charset="-128"/>
                <a:ea typeface="HGMaruGothicMPRO" charset="-128"/>
                <a:cs typeface="HGMaruGothicMPRO" charset="-128"/>
              </a:rPr>
              <a:t>19</a:t>
            </a:r>
            <a:r>
              <a:rPr lang="ja-JP" altLang="en-US" sz="900" dirty="0">
                <a:latin typeface="HGMaruGothicMPRO" charset="-128"/>
                <a:ea typeface="HGMaruGothicMPRO" charset="-128"/>
                <a:cs typeface="HGMaruGothicMPRO" charset="-128"/>
              </a:rPr>
              <a:t>日</a:t>
            </a:r>
          </a:p>
          <a:p>
            <a:r>
              <a:rPr lang="ja-JP" altLang="en-US" sz="900" dirty="0">
                <a:latin typeface="HGMaruGothicMPRO" charset="-128"/>
                <a:ea typeface="HGMaruGothicMPRO" charset="-128"/>
                <a:cs typeface="HGMaruGothicMPRO" charset="-128"/>
              </a:rPr>
              <a:t>調査対象求人掲載件数：	</a:t>
            </a:r>
            <a:r>
              <a:rPr lang="en-US" altLang="ja-JP" sz="900" dirty="0">
                <a:latin typeface="HGMaruGothicMPRO" charset="-128"/>
                <a:ea typeface="HGMaruGothicMPRO" charset="-128"/>
                <a:cs typeface="HGMaruGothicMPRO" charset="-128"/>
              </a:rPr>
              <a:t>47,321</a:t>
            </a:r>
            <a:r>
              <a:rPr lang="ja-JP" altLang="en-US" sz="900" dirty="0">
                <a:latin typeface="HGMaruGothicMPRO" charset="-128"/>
                <a:ea typeface="HGMaruGothicMPRO" charset="-128"/>
                <a:cs typeface="HGMaruGothicMPRO" charset="-128"/>
              </a:rPr>
              <a:t>件（全職種）</a:t>
            </a:r>
          </a:p>
          <a:p>
            <a:r>
              <a:rPr lang="ja-JP" altLang="en-US" sz="900" dirty="0">
                <a:latin typeface="HGMaruGothicMPRO" charset="-128"/>
                <a:ea typeface="HGMaruGothicMPRO" charset="-128"/>
                <a:cs typeface="HGMaruGothicMPRO" charset="-128"/>
              </a:rPr>
              <a:t>調査方法</a:t>
            </a:r>
            <a:r>
              <a:rPr lang="ja-JP" altLang="en-US" sz="900" dirty="0" smtClean="0">
                <a:latin typeface="HGMaruGothicMPRO" charset="-128"/>
                <a:ea typeface="HGMaruGothicMPRO" charset="-128"/>
                <a:cs typeface="HGMaruGothicMPRO" charset="-128"/>
              </a:rPr>
              <a:t>：「</a:t>
            </a:r>
            <a:r>
              <a:rPr lang="ja-JP" altLang="en-US" sz="900" dirty="0">
                <a:latin typeface="HGMaruGothicMPRO" charset="-128"/>
                <a:ea typeface="HGMaruGothicMPRO" charset="-128"/>
                <a:cs typeface="HGMaruGothicMPRO" charset="-128"/>
              </a:rPr>
              <a:t>応募条件」「仕事内容」に各プログラミング言語が含まれる求人掲載件数</a:t>
            </a:r>
          </a:p>
          <a:p>
            <a:r>
              <a:rPr lang="ja-JP" altLang="en-US" sz="900" dirty="0">
                <a:latin typeface="HGMaruGothicMPRO" charset="-128"/>
                <a:ea typeface="HGMaruGothicMPRO" charset="-128"/>
                <a:cs typeface="HGMaruGothicMPRO" charset="-128"/>
              </a:rPr>
              <a:t>（件数は延べ、掲載件数</a:t>
            </a:r>
            <a:r>
              <a:rPr lang="en-US" altLang="ja-JP" sz="900" dirty="0">
                <a:latin typeface="HGMaruGothicMPRO" charset="-128"/>
                <a:ea typeface="HGMaruGothicMPRO" charset="-128"/>
                <a:cs typeface="HGMaruGothicMPRO" charset="-128"/>
              </a:rPr>
              <a:t>100</a:t>
            </a:r>
            <a:r>
              <a:rPr lang="ja-JP" altLang="en-US" sz="900" dirty="0">
                <a:latin typeface="HGMaruGothicMPRO" charset="-128"/>
                <a:ea typeface="HGMaruGothicMPRO" charset="-128"/>
                <a:cs typeface="HGMaruGothicMPRO" charset="-128"/>
              </a:rPr>
              <a:t>件以上の言語が対象）</a:t>
            </a:r>
          </a:p>
          <a:p>
            <a:r>
              <a:rPr lang="ja-JP" altLang="en-US" sz="900" dirty="0">
                <a:latin typeface="HGMaruGothicMPRO" charset="-128"/>
                <a:ea typeface="HGMaruGothicMPRO" charset="-128"/>
                <a:cs typeface="HGMaruGothicMPRO" charset="-128"/>
              </a:rPr>
              <a:t>給与金額</a:t>
            </a:r>
            <a:r>
              <a:rPr lang="ja-JP" altLang="en-US" sz="900" dirty="0" smtClean="0">
                <a:latin typeface="HGMaruGothicMPRO" charset="-128"/>
                <a:ea typeface="HGMaruGothicMPRO" charset="-128"/>
                <a:cs typeface="HGMaruGothicMPRO" charset="-128"/>
              </a:rPr>
              <a:t>：掲載</a:t>
            </a:r>
            <a:r>
              <a:rPr lang="ja-JP" altLang="en-US" sz="900" dirty="0">
                <a:latin typeface="HGMaruGothicMPRO" charset="-128"/>
                <a:ea typeface="HGMaruGothicMPRO" charset="-128"/>
                <a:cs typeface="HGMaruGothicMPRO" charset="-128"/>
              </a:rPr>
              <a:t>されている給与金額の下限値の平均を算出（月給表記は</a:t>
            </a:r>
            <a:r>
              <a:rPr lang="en-US" altLang="ja-JP" sz="900" dirty="0">
                <a:latin typeface="HGMaruGothicMPRO" charset="-128"/>
                <a:ea typeface="HGMaruGothicMPRO" charset="-128"/>
                <a:cs typeface="HGMaruGothicMPRO" charset="-128"/>
              </a:rPr>
              <a:t>14</a:t>
            </a:r>
            <a:r>
              <a:rPr lang="ja-JP" altLang="en-US" sz="900" dirty="0">
                <a:latin typeface="HGMaruGothicMPRO" charset="-128"/>
                <a:ea typeface="HGMaruGothicMPRO" charset="-128"/>
                <a:cs typeface="HGMaruGothicMPRO" charset="-128"/>
              </a:rPr>
              <a:t>倍で年俸に換算）</a:t>
            </a:r>
            <a:endParaRPr kumimoji="1" lang="ja-JP" altLang="en-US" sz="900" dirty="0">
              <a:latin typeface="HGMaruGothicMPRO" charset="-128"/>
              <a:ea typeface="HGMaruGothicMPRO" charset="-128"/>
              <a:cs typeface="HGMaruGothicMPRO" charset="-128"/>
            </a:endParaRPr>
          </a:p>
        </p:txBody>
      </p:sp>
      <p:sp>
        <p:nvSpPr>
          <p:cNvPr id="5" name="正方形/長方形 4"/>
          <p:cNvSpPr/>
          <p:nvPr/>
        </p:nvSpPr>
        <p:spPr>
          <a:xfrm>
            <a:off x="2376418" y="3643498"/>
            <a:ext cx="860137" cy="35353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6" name="テキスト ボックス 5"/>
          <p:cNvSpPr txBox="1"/>
          <p:nvPr/>
        </p:nvSpPr>
        <p:spPr>
          <a:xfrm>
            <a:off x="5352233" y="4189542"/>
            <a:ext cx="3518913" cy="707886"/>
          </a:xfrm>
          <a:prstGeom prst="rect">
            <a:avLst/>
          </a:prstGeom>
          <a:noFill/>
        </p:spPr>
        <p:txBody>
          <a:bodyPr wrap="none" rtlCol="0">
            <a:spAutoFit/>
          </a:bodyPr>
          <a:lstStyle/>
          <a:p>
            <a:pPr algn="ctr"/>
            <a:r>
              <a:rPr kumimoji="1" lang="ja-JP" altLang="en-US" sz="2000" u="sng" dirty="0" smtClean="0">
                <a:latin typeface="HGMaruGothicMPRO" charset="-128"/>
                <a:ea typeface="HGMaruGothicMPRO" charset="-128"/>
                <a:cs typeface="HGMaruGothicMPRO" charset="-128"/>
              </a:rPr>
              <a:t>メジャー言語に比べると</a:t>
            </a:r>
            <a:endParaRPr kumimoji="1" lang="en-US" altLang="ja-JP" sz="2000" u="sng" dirty="0" smtClean="0">
              <a:latin typeface="HGMaruGothicMPRO" charset="-128"/>
              <a:ea typeface="HGMaruGothicMPRO" charset="-128"/>
              <a:cs typeface="HGMaruGothicMPRO" charset="-128"/>
            </a:endParaRPr>
          </a:p>
          <a:p>
            <a:pPr algn="ctr"/>
            <a:r>
              <a:rPr kumimoji="1" lang="ja-JP" altLang="en-US" sz="2000" u="sng" dirty="0" smtClean="0">
                <a:latin typeface="HGMaruGothicMPRO" charset="-128"/>
                <a:ea typeface="HGMaruGothicMPRO" charset="-128"/>
                <a:cs typeface="HGMaruGothicMPRO" charset="-128"/>
              </a:rPr>
              <a:t>ルビー・プログラマは少ない</a:t>
            </a:r>
            <a:endParaRPr kumimoji="1" lang="ja-JP" altLang="en-US" sz="2000" u="sng"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6606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82922"/>
            <a:ext cx="8229600" cy="1143000"/>
          </a:xfrm>
        </p:spPr>
        <p:txBody>
          <a:bodyPr/>
          <a:lstStyle/>
          <a:p>
            <a:r>
              <a:rPr lang="ja-JP" altLang="en-US" b="1" dirty="0">
                <a:latin typeface="HGMaruGothicMPRO" charset="-128"/>
                <a:ea typeface="HGMaruGothicMPRO" charset="-128"/>
                <a:cs typeface="HGMaruGothicMPRO" charset="-128"/>
              </a:rPr>
              <a:t>：問題提起</a:t>
            </a:r>
            <a:endParaRPr kumimoji="1" lang="ja-JP" altLang="en-US" dirty="0">
              <a:latin typeface="HGMaruGothicMPRO" charset="-128"/>
              <a:ea typeface="HGMaruGothicMPRO" charset="-128"/>
              <a:cs typeface="HGMaruGothicMPRO" charset="-128"/>
            </a:endParaRPr>
          </a:p>
        </p:txBody>
      </p:sp>
      <p:sp>
        <p:nvSpPr>
          <p:cNvPr id="6" name="テキスト ボックス 5"/>
          <p:cNvSpPr txBox="1"/>
          <p:nvPr/>
        </p:nvSpPr>
        <p:spPr>
          <a:xfrm>
            <a:off x="933878" y="2764113"/>
            <a:ext cx="7569701" cy="523220"/>
          </a:xfrm>
          <a:prstGeom prst="rect">
            <a:avLst/>
          </a:prstGeom>
          <a:noFill/>
        </p:spPr>
        <p:txBody>
          <a:bodyPr wrap="none" rtlCol="0">
            <a:spAutoFit/>
          </a:bodyPr>
          <a:lstStyle/>
          <a:p>
            <a:r>
              <a:rPr lang="en-US" altLang="ja-JP" sz="2800" b="1" dirty="0">
                <a:latin typeface="HGMaruGothicMPRO" charset="-128"/>
                <a:ea typeface="HGMaruGothicMPRO" charset="-128"/>
                <a:cs typeface="HGMaruGothicMPRO" charset="-128"/>
              </a:rPr>
              <a:t>Ruby</a:t>
            </a:r>
            <a:r>
              <a:rPr lang="ja-JP" altLang="en-US" sz="2800" b="1" dirty="0">
                <a:latin typeface="HGMaruGothicMPRO" charset="-128"/>
                <a:ea typeface="HGMaruGothicMPRO" charset="-128"/>
                <a:cs typeface="HGMaruGothicMPRO" charset="-128"/>
              </a:rPr>
              <a:t>を日本で一番使われる言語</a:t>
            </a:r>
            <a:r>
              <a:rPr lang="ja-JP" altLang="en-US" sz="2800" b="1" dirty="0" smtClean="0">
                <a:latin typeface="HGMaruGothicMPRO" charset="-128"/>
                <a:ea typeface="HGMaruGothicMPRO" charset="-128"/>
                <a:cs typeface="HGMaruGothicMPRO" charset="-128"/>
              </a:rPr>
              <a:t>にするには？</a:t>
            </a: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1252875" y="3549521"/>
            <a:ext cx="6931706" cy="369332"/>
          </a:xfrm>
          <a:prstGeom prst="rect">
            <a:avLst/>
          </a:prstGeom>
          <a:noFill/>
        </p:spPr>
        <p:txBody>
          <a:bodyPr wrap="none" rtlCol="0">
            <a:spAutoFit/>
          </a:bodyPr>
          <a:lstStyle/>
          <a:p>
            <a:r>
              <a:rPr lang="en-US" altLang="ja-JP" b="1" dirty="0" smtClean="0">
                <a:solidFill>
                  <a:schemeClr val="tx1">
                    <a:lumMod val="50000"/>
                    <a:lumOff val="50000"/>
                  </a:schemeClr>
                </a:solidFill>
                <a:latin typeface="HGMaruGothicMPRO" charset="-128"/>
                <a:ea typeface="HGMaruGothicMPRO" charset="-128"/>
                <a:cs typeface="HGMaruGothicMPRO" charset="-128"/>
              </a:rPr>
              <a:t>200</a:t>
            </a:r>
            <a:r>
              <a:rPr lang="ja-JP" altLang="en-US" b="1" dirty="0" smtClean="0">
                <a:solidFill>
                  <a:schemeClr val="tx1">
                    <a:lumMod val="50000"/>
                    <a:lumOff val="50000"/>
                  </a:schemeClr>
                </a:solidFill>
                <a:latin typeface="HGMaruGothicMPRO" charset="-128"/>
                <a:ea typeface="HGMaruGothicMPRO" charset="-128"/>
                <a:cs typeface="HGMaruGothicMPRO" charset="-128"/>
              </a:rPr>
              <a:t>以上の言語ある中、どうやったら生き残る言語になれるか？</a:t>
            </a:r>
            <a:endParaRPr kumimoji="1" lang="ja-JP" altLang="en-US" dirty="0">
              <a:solidFill>
                <a:schemeClr val="tx1">
                  <a:lumMod val="50000"/>
                  <a:lumOff val="50000"/>
                </a:schemeClr>
              </a:solidFill>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091389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：研究の説明</a:t>
            </a:r>
            <a:endParaRPr kumimoji="1" lang="ja-JP" altLang="en-US" dirty="0">
              <a:latin typeface="HGMaruGothicMPRO" charset="-128"/>
              <a:ea typeface="HGMaruGothicMPRO" charset="-128"/>
              <a:cs typeface="HGMaruGothicMPRO" charset="-128"/>
            </a:endParaRPr>
          </a:p>
        </p:txBody>
      </p:sp>
      <p:sp>
        <p:nvSpPr>
          <p:cNvPr id="5" name="テキスト ボックス 4"/>
          <p:cNvSpPr txBox="1"/>
          <p:nvPr/>
        </p:nvSpPr>
        <p:spPr>
          <a:xfrm>
            <a:off x="468551" y="1817120"/>
            <a:ext cx="8206898" cy="4370427"/>
          </a:xfrm>
          <a:prstGeom prst="rect">
            <a:avLst/>
          </a:prstGeom>
          <a:noFill/>
        </p:spPr>
        <p:txBody>
          <a:bodyPr wrap="square" rtlCol="0">
            <a:spAutoFit/>
          </a:bodyPr>
          <a:lstStyle/>
          <a:p>
            <a:r>
              <a:rPr lang="ja-JP" altLang="en-US" sz="2000" b="1" dirty="0" smtClean="0">
                <a:effectLst/>
                <a:latin typeface="HGMaruGothicMPRO" charset="-128"/>
                <a:ea typeface="HGMaruGothicMPRO" charset="-128"/>
                <a:cs typeface="HGMaruGothicMPRO" charset="-128"/>
              </a:rPr>
              <a:t>＜</a:t>
            </a:r>
            <a:r>
              <a:rPr lang="ja-JP" altLang="en-US" sz="2000" b="1" dirty="0" smtClean="0">
                <a:latin typeface="HGMaruGothicMPRO" charset="-128"/>
                <a:ea typeface="HGMaruGothicMPRO" charset="-128"/>
                <a:cs typeface="HGMaruGothicMPRO" charset="-128"/>
              </a:rPr>
              <a:t>G</a:t>
            </a:r>
            <a:r>
              <a:rPr lang="en-US" altLang="ja-JP" sz="2000" b="1" dirty="0" smtClean="0">
                <a:latin typeface="HGMaruGothicMPRO" charset="-128"/>
                <a:ea typeface="HGMaruGothicMPRO" charset="-128"/>
                <a:cs typeface="HGMaruGothicMPRO" charset="-128"/>
              </a:rPr>
              <a:t>OAL</a:t>
            </a:r>
            <a:r>
              <a:rPr lang="ja-JP" altLang="en-US" sz="2000" b="1" dirty="0" smtClean="0">
                <a:effectLst/>
                <a:latin typeface="HGMaruGothicMPRO" charset="-128"/>
                <a:ea typeface="HGMaruGothicMPRO" charset="-128"/>
                <a:cs typeface="HGMaruGothicMPRO" charset="-128"/>
              </a:rPr>
              <a:t>＞</a:t>
            </a:r>
            <a:endParaRPr lang="ja-JP" altLang="en-US" sz="2000" dirty="0" smtClean="0">
              <a:effectLst/>
              <a:latin typeface="HGMaruGothicMPRO" charset="-128"/>
              <a:ea typeface="HGMaruGothicMPRO" charset="-128"/>
              <a:cs typeface="HGMaruGothicMPRO" charset="-128"/>
            </a:endParaRPr>
          </a:p>
          <a:p>
            <a:r>
              <a:rPr lang="en-US" altLang="ja-JP" sz="2000" dirty="0" smtClean="0">
                <a:latin typeface="HGMaruGothicMPRO" charset="-128"/>
                <a:ea typeface="HGMaruGothicMPRO" charset="-128"/>
                <a:cs typeface="HGMaruGothicMPRO" charset="-128"/>
              </a:rPr>
              <a:t>Ruby</a:t>
            </a:r>
            <a:r>
              <a:rPr lang="ja-JP" altLang="en-US" sz="2000" dirty="0" smtClean="0">
                <a:latin typeface="HGMaruGothicMPRO" charset="-128"/>
                <a:ea typeface="HGMaruGothicMPRO" charset="-128"/>
                <a:cs typeface="HGMaruGothicMPRO" charset="-128"/>
              </a:rPr>
              <a:t>を日本で一番使われるプログラミング言語に！ </a:t>
            </a:r>
          </a:p>
          <a:p>
            <a:r>
              <a:rPr lang="ja-JP" altLang="en-US" sz="2000" dirty="0" smtClean="0">
                <a:latin typeface="HGMaruGothicMPRO" charset="-128"/>
                <a:ea typeface="HGMaruGothicMPRO" charset="-128"/>
                <a:cs typeface="HGMaruGothicMPRO" charset="-128"/>
              </a:rPr>
              <a:t/>
            </a:r>
            <a:br>
              <a:rPr lang="ja-JP" altLang="en-US" sz="2000" dirty="0" smtClean="0">
                <a:latin typeface="HGMaruGothicMPRO" charset="-128"/>
                <a:ea typeface="HGMaruGothicMPRO" charset="-128"/>
                <a:cs typeface="HGMaruGothicMPRO" charset="-128"/>
              </a:rPr>
            </a:br>
            <a:endParaRPr lang="en-US" altLang="ja-JP" sz="2000" dirty="0" smtClean="0">
              <a:latin typeface="HGMaruGothicMPRO" charset="-128"/>
              <a:ea typeface="HGMaruGothicMPRO" charset="-128"/>
              <a:cs typeface="HGMaruGothicMPRO" charset="-128"/>
            </a:endParaRPr>
          </a:p>
          <a:p>
            <a:r>
              <a:rPr lang="ja-JP" altLang="en-US" sz="2000" b="1" dirty="0" smtClean="0">
                <a:effectLst/>
                <a:latin typeface="HGMaruGothicMPRO" charset="-128"/>
                <a:ea typeface="HGMaruGothicMPRO" charset="-128"/>
                <a:cs typeface="HGMaruGothicMPRO" charset="-128"/>
              </a:rPr>
              <a:t>＜初期仮説＞</a:t>
            </a:r>
            <a:endParaRPr lang="ja-JP" altLang="en-US" sz="2000" dirty="0" smtClean="0">
              <a:latin typeface="HGMaruGothicMPRO" charset="-128"/>
              <a:ea typeface="HGMaruGothicMPRO" charset="-128"/>
              <a:cs typeface="HGMaruGothicMPRO" charset="-128"/>
            </a:endParaRPr>
          </a:p>
          <a:p>
            <a:r>
              <a:rPr lang="ja-JP" altLang="en-US" sz="2000" dirty="0" smtClean="0">
                <a:solidFill>
                  <a:srgbClr val="F91DFF"/>
                </a:solidFill>
                <a:latin typeface="HGMaruGothicMPRO" charset="-128"/>
                <a:ea typeface="HGMaruGothicMPRO" charset="-128"/>
                <a:cs typeface="HGMaruGothicMPRO" charset="-128"/>
              </a:rPr>
              <a:t>“プログラミング言語の選択は一般の商品のようにブランド選好になっているのではないか” </a:t>
            </a:r>
          </a:p>
          <a:p>
            <a:r>
              <a:rPr lang="ja-JP" altLang="en-US" sz="2000" dirty="0" smtClean="0">
                <a:latin typeface="HGMaruGothicMPRO" charset="-128"/>
                <a:ea typeface="HGMaruGothicMPRO" charset="-128"/>
                <a:cs typeface="HGMaruGothicMPRO" charset="-128"/>
              </a:rPr>
              <a:t/>
            </a:r>
            <a:br>
              <a:rPr lang="ja-JP" altLang="en-US" sz="2000" dirty="0" smtClean="0">
                <a:latin typeface="HGMaruGothicMPRO" charset="-128"/>
                <a:ea typeface="HGMaruGothicMPRO" charset="-128"/>
                <a:cs typeface="HGMaruGothicMPRO" charset="-128"/>
              </a:rPr>
            </a:br>
            <a:endParaRPr lang="ja-JP" altLang="en-US" sz="2000" dirty="0" smtClean="0">
              <a:latin typeface="HGMaruGothicMPRO" charset="-128"/>
              <a:ea typeface="HGMaruGothicMPRO" charset="-128"/>
              <a:cs typeface="HGMaruGothicMPRO" charset="-128"/>
            </a:endParaRPr>
          </a:p>
          <a:p>
            <a:r>
              <a:rPr lang="ja-JP" altLang="en-US" sz="2000" b="1" dirty="0" smtClean="0">
                <a:effectLst/>
                <a:latin typeface="HGMaruGothicMPRO" charset="-128"/>
                <a:ea typeface="HGMaruGothicMPRO" charset="-128"/>
                <a:cs typeface="HGMaruGothicMPRO" charset="-128"/>
              </a:rPr>
              <a:t>＜根拠＞</a:t>
            </a:r>
            <a:endParaRPr lang="ja-JP" altLang="en-US" sz="2000" dirty="0" smtClean="0">
              <a:latin typeface="HGMaruGothicMPRO" charset="-128"/>
              <a:ea typeface="HGMaruGothicMPRO" charset="-128"/>
              <a:cs typeface="HGMaruGothicMPRO" charset="-128"/>
            </a:endParaRPr>
          </a:p>
          <a:p>
            <a:pPr marL="457200" indent="-457200">
              <a:buFont typeface="+mj-lt"/>
              <a:buAutoNum type="arabicPeriod"/>
            </a:pPr>
            <a:r>
              <a:rPr lang="ja-JP" altLang="en-US" sz="2000" dirty="0" smtClean="0">
                <a:latin typeface="HGMaruGothicMPRO" charset="-128"/>
                <a:ea typeface="HGMaruGothicMPRO" charset="-128"/>
                <a:cs typeface="HGMaruGothicMPRO" charset="-128"/>
              </a:rPr>
              <a:t>多すぎるプログラミング言語</a:t>
            </a:r>
          </a:p>
          <a:p>
            <a:pPr marL="457200" indent="-457200">
              <a:buFont typeface="+mj-lt"/>
              <a:buAutoNum type="arabicPeriod"/>
            </a:pPr>
            <a:r>
              <a:rPr lang="ja-JP" altLang="en-US" sz="2000" dirty="0" smtClean="0">
                <a:latin typeface="HGMaruGothicMPRO" charset="-128"/>
                <a:ea typeface="HGMaruGothicMPRO" charset="-128"/>
                <a:cs typeface="HGMaruGothicMPRO" charset="-128"/>
              </a:rPr>
              <a:t>ほとんどの言語の機能は同じ</a:t>
            </a:r>
          </a:p>
          <a:p>
            <a:pPr marL="457200" indent="-457200">
              <a:buFont typeface="+mj-lt"/>
              <a:buAutoNum type="arabicPeriod"/>
            </a:pPr>
            <a:r>
              <a:rPr lang="ja-JP" altLang="en-US" sz="2000" dirty="0" smtClean="0">
                <a:latin typeface="HGMaruGothicMPRO" charset="-128"/>
                <a:ea typeface="HGMaruGothicMPRO" charset="-128"/>
                <a:cs typeface="HGMaruGothicMPRO" charset="-128"/>
              </a:rPr>
              <a:t>人気言語とそうでない言語がある</a:t>
            </a:r>
          </a:p>
          <a:p>
            <a:endParaRPr kumimoji="1" lang="ja-JP" altLang="en-US" sz="20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0885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多すぎるプログラミング言語</a:t>
            </a:r>
          </a:p>
        </p:txBody>
      </p:sp>
      <p:pic>
        <p:nvPicPr>
          <p:cNvPr id="3" name="図 2" descr="cpp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1" y="1763889"/>
            <a:ext cx="1116345" cy="1255888"/>
          </a:xfrm>
          <a:prstGeom prst="rect">
            <a:avLst/>
          </a:prstGeom>
        </p:spPr>
      </p:pic>
      <p:pic>
        <p:nvPicPr>
          <p:cNvPr id="4" name="図 3" descr="haskell-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0" y="3549910"/>
            <a:ext cx="2257072" cy="900734"/>
          </a:xfrm>
          <a:prstGeom prst="rect">
            <a:avLst/>
          </a:prstGeom>
        </p:spPr>
      </p:pic>
      <p:pic>
        <p:nvPicPr>
          <p:cNvPr id="6" name="図 5" descr="java_logo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35778"/>
            <a:ext cx="1538371" cy="1538371"/>
          </a:xfrm>
          <a:prstGeom prst="rect">
            <a:avLst/>
          </a:prstGeom>
        </p:spPr>
      </p:pic>
      <p:pic>
        <p:nvPicPr>
          <p:cNvPr id="7" name="図 6" descr="learn-javascrip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300" y="4970639"/>
            <a:ext cx="1400256" cy="1587500"/>
          </a:xfrm>
          <a:prstGeom prst="rect">
            <a:avLst/>
          </a:prstGeom>
        </p:spPr>
      </p:pic>
      <p:pic>
        <p:nvPicPr>
          <p:cNvPr id="9" name="図 8" descr="osslogo_253_144462768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845" y="2884848"/>
            <a:ext cx="1363955" cy="1565795"/>
          </a:xfrm>
          <a:prstGeom prst="rect">
            <a:avLst/>
          </a:prstGeom>
        </p:spPr>
      </p:pic>
      <p:pic>
        <p:nvPicPr>
          <p:cNvPr id="10" name="図 9" descr="Perl.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5828" y="1671461"/>
            <a:ext cx="1432851" cy="726453"/>
          </a:xfrm>
          <a:prstGeom prst="rect">
            <a:avLst/>
          </a:prstGeom>
        </p:spPr>
      </p:pic>
      <p:pic>
        <p:nvPicPr>
          <p:cNvPr id="11" name="図 10" descr="PHP_logo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101" y="5574149"/>
            <a:ext cx="1520754" cy="1068211"/>
          </a:xfrm>
          <a:prstGeom prst="rect">
            <a:avLst/>
          </a:prstGeom>
        </p:spPr>
      </p:pic>
      <p:pic>
        <p:nvPicPr>
          <p:cNvPr id="12" name="図 11" descr="python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2744" y="1895827"/>
            <a:ext cx="1665111" cy="1123950"/>
          </a:xfrm>
          <a:prstGeom prst="rect">
            <a:avLst/>
          </a:prstGeom>
        </p:spPr>
      </p:pic>
      <p:pic>
        <p:nvPicPr>
          <p:cNvPr id="14" name="図 13" descr="scal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0000" y="3414888"/>
            <a:ext cx="1779403" cy="790223"/>
          </a:xfrm>
          <a:prstGeom prst="rect">
            <a:avLst/>
          </a:prstGeom>
        </p:spPr>
      </p:pic>
      <p:pic>
        <p:nvPicPr>
          <p:cNvPr id="15" name="図 14" descr="SwiftScree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5300" y="4919839"/>
            <a:ext cx="3441700" cy="1689100"/>
          </a:xfrm>
          <a:prstGeom prst="rect">
            <a:avLst/>
          </a:prstGeom>
        </p:spPr>
      </p:pic>
      <p:pic>
        <p:nvPicPr>
          <p:cNvPr id="16" name="図 15" descr="vb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0556" y="1614043"/>
            <a:ext cx="2516444" cy="811126"/>
          </a:xfrm>
          <a:prstGeom prst="rect">
            <a:avLst/>
          </a:prstGeom>
        </p:spPr>
      </p:pic>
    </p:spTree>
    <p:extLst>
      <p:ext uri="{BB962C8B-B14F-4D97-AF65-F5344CB8AC3E}">
        <p14:creationId xmlns:p14="http://schemas.microsoft.com/office/powerpoint/2010/main" val="3196443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言語の機能は同じ</a:t>
            </a:r>
          </a:p>
        </p:txBody>
      </p:sp>
      <p:pic>
        <p:nvPicPr>
          <p:cNvPr id="5" name="図 4" descr="進化表.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4" y="1637062"/>
            <a:ext cx="6067997" cy="4861983"/>
          </a:xfrm>
          <a:prstGeom prst="rect">
            <a:avLst/>
          </a:prstGeom>
        </p:spPr>
      </p:pic>
      <p:sp>
        <p:nvSpPr>
          <p:cNvPr id="3" name="正方形/長方形 2"/>
          <p:cNvSpPr/>
          <p:nvPr/>
        </p:nvSpPr>
        <p:spPr>
          <a:xfrm>
            <a:off x="5655212" y="1885071"/>
            <a:ext cx="2081579" cy="279947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6" name="正方形/長方形 5"/>
          <p:cNvSpPr/>
          <p:nvPr/>
        </p:nvSpPr>
        <p:spPr>
          <a:xfrm>
            <a:off x="3881582" y="3618873"/>
            <a:ext cx="635827" cy="28438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18724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latin typeface="HGMaruGothicMPRO" charset="-128"/>
                <a:ea typeface="HGMaruGothicMPRO" charset="-128"/>
                <a:cs typeface="HGMaruGothicMPRO" charset="-128"/>
              </a:rPr>
              <a:t>人気言語とそうでない言語がある</a:t>
            </a:r>
          </a:p>
        </p:txBody>
      </p:sp>
      <p:pic>
        <p:nvPicPr>
          <p:cNvPr id="4" name="図 3" descr="求人.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045" y="1674518"/>
            <a:ext cx="4634609" cy="4989446"/>
          </a:xfrm>
          <a:prstGeom prst="rect">
            <a:avLst/>
          </a:prstGeom>
        </p:spPr>
      </p:pic>
    </p:spTree>
    <p:extLst>
      <p:ext uri="{BB962C8B-B14F-4D97-AF65-F5344CB8AC3E}">
        <p14:creationId xmlns:p14="http://schemas.microsoft.com/office/powerpoint/2010/main" val="1813304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6411" y="3758546"/>
            <a:ext cx="8507687" cy="954107"/>
          </a:xfrm>
          <a:prstGeom prst="rect">
            <a:avLst/>
          </a:prstGeom>
          <a:noFill/>
        </p:spPr>
        <p:txBody>
          <a:bodyPr wrap="square" rtlCol="0">
            <a:spAutoFit/>
          </a:bodyPr>
          <a:lstStyle/>
          <a:p>
            <a:pPr algn="ctr"/>
            <a:r>
              <a:rPr lang="ja-JP" altLang="en-US" sz="2800" dirty="0" smtClean="0">
                <a:latin typeface="HGMaruGothicMPRO" charset="-128"/>
                <a:ea typeface="HGMaruGothicMPRO" charset="-128"/>
                <a:cs typeface="HGMaruGothicMPRO" charset="-128"/>
              </a:rPr>
              <a:t>“プログラミング言語の選択は商品の選択のように</a:t>
            </a:r>
            <a:endParaRPr lang="en-US" altLang="ja-JP" sz="2800" dirty="0" smtClean="0">
              <a:latin typeface="HGMaruGothicMPRO" charset="-128"/>
              <a:ea typeface="HGMaruGothicMPRO" charset="-128"/>
              <a:cs typeface="HGMaruGothicMPRO" charset="-128"/>
            </a:endParaRPr>
          </a:p>
          <a:p>
            <a:pPr algn="ctr"/>
            <a:r>
              <a:rPr lang="ja-JP" altLang="en-US" sz="2800" dirty="0" smtClean="0">
                <a:latin typeface="HGMaruGothicMPRO" charset="-128"/>
                <a:ea typeface="HGMaruGothicMPRO" charset="-128"/>
                <a:cs typeface="HGMaruGothicMPRO" charset="-128"/>
              </a:rPr>
              <a:t>ブランド選好になっているよのではないか”</a:t>
            </a:r>
            <a:endParaRPr kumimoji="1" lang="ja-JP" altLang="en-US" sz="2800" dirty="0">
              <a:latin typeface="HGMaruGothicMPRO" charset="-128"/>
              <a:ea typeface="HGMaruGothicMPRO" charset="-128"/>
              <a:cs typeface="HGMaruGothicMPRO" charset="-128"/>
            </a:endParaRPr>
          </a:p>
        </p:txBody>
      </p:sp>
      <p:sp>
        <p:nvSpPr>
          <p:cNvPr id="4" name="テキスト ボックス 3"/>
          <p:cNvSpPr txBox="1"/>
          <p:nvPr/>
        </p:nvSpPr>
        <p:spPr>
          <a:xfrm>
            <a:off x="1873263" y="948537"/>
            <a:ext cx="5374771" cy="1200329"/>
          </a:xfrm>
          <a:prstGeom prst="rect">
            <a:avLst/>
          </a:prstGeom>
          <a:noFill/>
        </p:spPr>
        <p:txBody>
          <a:bodyPr wrap="square" rtlCol="0">
            <a:spAutoFit/>
          </a:bodyPr>
          <a:lstStyle/>
          <a:p>
            <a:pPr marL="342900" indent="-342900">
              <a:buFont typeface="+mj-lt"/>
              <a:buAutoNum type="arabicPeriod"/>
            </a:pPr>
            <a:r>
              <a:rPr lang="ja-JP" altLang="en-US" sz="2400" dirty="0" smtClean="0">
                <a:latin typeface="HGMaruGothicMPRO" charset="-128"/>
                <a:ea typeface="HGMaruGothicMPRO" charset="-128"/>
                <a:cs typeface="HGMaruGothicMPRO" charset="-128"/>
              </a:rPr>
              <a:t>多すぎるプログラミング言語</a:t>
            </a:r>
          </a:p>
          <a:p>
            <a:pPr marL="342900" indent="-342900">
              <a:buFont typeface="+mj-lt"/>
              <a:buAutoNum type="arabicPeriod"/>
            </a:pPr>
            <a:r>
              <a:rPr lang="ja-JP" altLang="en-US" sz="2400" dirty="0" smtClean="0">
                <a:latin typeface="HGMaruGothicMPRO" charset="-128"/>
                <a:ea typeface="HGMaruGothicMPRO" charset="-128"/>
                <a:cs typeface="HGMaruGothicMPRO" charset="-128"/>
              </a:rPr>
              <a:t>ほとんどの言語の機能は同じ</a:t>
            </a:r>
          </a:p>
          <a:p>
            <a:pPr marL="342900" indent="-342900">
              <a:buFont typeface="+mj-lt"/>
              <a:buAutoNum type="arabicPeriod"/>
            </a:pPr>
            <a:r>
              <a:rPr lang="ja-JP" altLang="en-US" sz="2400" dirty="0" smtClean="0">
                <a:latin typeface="HGMaruGothicMPRO" charset="-128"/>
                <a:ea typeface="HGMaruGothicMPRO" charset="-128"/>
                <a:cs typeface="HGMaruGothicMPRO" charset="-128"/>
              </a:rPr>
              <a:t>人気言語とそうでない言語がある</a:t>
            </a:r>
          </a:p>
        </p:txBody>
      </p:sp>
      <p:sp>
        <p:nvSpPr>
          <p:cNvPr id="2" name="下矢印 1"/>
          <p:cNvSpPr/>
          <p:nvPr/>
        </p:nvSpPr>
        <p:spPr>
          <a:xfrm>
            <a:off x="4022858" y="2547042"/>
            <a:ext cx="784893" cy="813328"/>
          </a:xfrm>
          <a:prstGeom prst="downArrow">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740882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70021" y="2564357"/>
            <a:ext cx="2525050" cy="523220"/>
          </a:xfrm>
          <a:prstGeom prst="rect">
            <a:avLst/>
          </a:prstGeom>
          <a:noFill/>
        </p:spPr>
        <p:txBody>
          <a:bodyPr wrap="none" rtlCol="0">
            <a:spAutoFit/>
          </a:bodyPr>
          <a:lstStyle/>
          <a:p>
            <a:r>
              <a:rPr kumimoji="1" lang="en-US" altLang="ja-JP" sz="2800" dirty="0" smtClean="0">
                <a:latin typeface="HGMaruGothicMPRO" charset="-128"/>
                <a:ea typeface="HGMaruGothicMPRO" charset="-128"/>
                <a:cs typeface="HGMaruGothicMPRO" charset="-128"/>
              </a:rPr>
              <a:t>HP</a:t>
            </a:r>
            <a:r>
              <a:rPr kumimoji="1" lang="ja-JP" altLang="en-US" sz="2800" dirty="0" smtClean="0">
                <a:latin typeface="HGMaruGothicMPRO" charset="-128"/>
                <a:ea typeface="HGMaruGothicMPRO" charset="-128"/>
                <a:cs typeface="HGMaruGothicMPRO" charset="-128"/>
              </a:rPr>
              <a:t>作りたい！</a:t>
            </a:r>
            <a:endParaRPr kumimoji="1" lang="ja-JP" altLang="en-US" sz="2800" dirty="0">
              <a:latin typeface="HGMaruGothicMPRO" charset="-128"/>
              <a:ea typeface="HGMaruGothicMPRO" charset="-128"/>
              <a:cs typeface="HGMaruGothicMPRO" charset="-128"/>
            </a:endParaRPr>
          </a:p>
        </p:txBody>
      </p:sp>
      <p:sp>
        <p:nvSpPr>
          <p:cNvPr id="7" name="テキスト ボックス 6"/>
          <p:cNvSpPr txBox="1"/>
          <p:nvPr/>
        </p:nvSpPr>
        <p:spPr>
          <a:xfrm>
            <a:off x="5898002" y="4428086"/>
            <a:ext cx="145745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python</a:t>
            </a:r>
            <a:endParaRPr kumimoji="1" lang="ja-JP" altLang="en-US" sz="2800" dirty="0">
              <a:latin typeface="HGMaruGothicMPRO" charset="-128"/>
              <a:ea typeface="HGMaruGothicMPRO" charset="-128"/>
              <a:cs typeface="HGMaruGothicMPRO" charset="-128"/>
            </a:endParaRPr>
          </a:p>
        </p:txBody>
      </p:sp>
      <p:sp>
        <p:nvSpPr>
          <p:cNvPr id="8" name="テキスト ボックス 7"/>
          <p:cNvSpPr txBox="1"/>
          <p:nvPr/>
        </p:nvSpPr>
        <p:spPr>
          <a:xfrm>
            <a:off x="770020" y="3491680"/>
            <a:ext cx="242887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SNS</a:t>
            </a:r>
            <a:r>
              <a:rPr lang="ja-JP" altLang="en-US" sz="2800" dirty="0" smtClean="0">
                <a:latin typeface="HGMaruGothicMPRO" charset="-128"/>
                <a:ea typeface="HGMaruGothicMPRO" charset="-128"/>
                <a:cs typeface="HGMaruGothicMPRO" charset="-128"/>
              </a:rPr>
              <a:t>サービス</a:t>
            </a:r>
            <a:endParaRPr kumimoji="1" lang="ja-JP" altLang="en-US" sz="2800" dirty="0">
              <a:latin typeface="HGMaruGothicMPRO" charset="-128"/>
              <a:ea typeface="HGMaruGothicMPRO" charset="-128"/>
              <a:cs typeface="HGMaruGothicMPRO" charset="-128"/>
            </a:endParaRPr>
          </a:p>
        </p:txBody>
      </p:sp>
      <p:sp>
        <p:nvSpPr>
          <p:cNvPr id="9" name="テキスト ボックス 8"/>
          <p:cNvSpPr txBox="1"/>
          <p:nvPr/>
        </p:nvSpPr>
        <p:spPr>
          <a:xfrm>
            <a:off x="770019" y="1675049"/>
            <a:ext cx="3057247" cy="523220"/>
          </a:xfrm>
          <a:prstGeom prst="rect">
            <a:avLst/>
          </a:prstGeom>
          <a:noFill/>
        </p:spPr>
        <p:txBody>
          <a:bodyPr wrap="none" rtlCol="0">
            <a:spAutoFit/>
          </a:bodyPr>
          <a:lstStyle/>
          <a:p>
            <a:r>
              <a:rPr lang="ja-JP" altLang="en-US" sz="2800" dirty="0" smtClean="0">
                <a:latin typeface="HGMaruGothicMPRO" charset="-128"/>
                <a:ea typeface="HGMaruGothicMPRO" charset="-128"/>
                <a:cs typeface="HGMaruGothicMPRO" charset="-128"/>
              </a:rPr>
              <a:t>応用力のあるヤツ</a:t>
            </a:r>
            <a:endParaRPr kumimoji="1" lang="ja-JP" altLang="en-US" sz="2800" dirty="0">
              <a:latin typeface="HGMaruGothicMPRO" charset="-128"/>
              <a:ea typeface="HGMaruGothicMPRO" charset="-128"/>
              <a:cs typeface="HGMaruGothicMPRO" charset="-128"/>
            </a:endParaRPr>
          </a:p>
        </p:txBody>
      </p:sp>
      <p:sp>
        <p:nvSpPr>
          <p:cNvPr id="10" name="テキスト ボックス 9"/>
          <p:cNvSpPr txBox="1"/>
          <p:nvPr/>
        </p:nvSpPr>
        <p:spPr>
          <a:xfrm>
            <a:off x="6072199" y="2581920"/>
            <a:ext cx="982961" cy="523220"/>
          </a:xfrm>
          <a:prstGeom prst="rect">
            <a:avLst/>
          </a:prstGeom>
          <a:noFill/>
        </p:spPr>
        <p:txBody>
          <a:bodyPr wrap="none" rtlCol="0">
            <a:spAutoFit/>
          </a:bodyPr>
          <a:lstStyle/>
          <a:p>
            <a:r>
              <a:rPr kumimoji="1" lang="en-US" altLang="ja-JP" sz="2800" dirty="0" smtClean="0">
                <a:latin typeface="HGMaruGothicMPRO" charset="-128"/>
                <a:ea typeface="HGMaruGothicMPRO" charset="-128"/>
                <a:cs typeface="HGMaruGothicMPRO" charset="-128"/>
              </a:rPr>
              <a:t>PHP</a:t>
            </a:r>
            <a:endParaRPr kumimoji="1" lang="ja-JP" altLang="en-US" sz="2800" dirty="0">
              <a:latin typeface="HGMaruGothicMPRO" charset="-128"/>
              <a:ea typeface="HGMaruGothicMPRO" charset="-128"/>
              <a:cs typeface="HGMaruGothicMPRO" charset="-128"/>
            </a:endParaRPr>
          </a:p>
        </p:txBody>
      </p:sp>
      <p:sp>
        <p:nvSpPr>
          <p:cNvPr id="11" name="テキスト ボックス 10"/>
          <p:cNvSpPr txBox="1"/>
          <p:nvPr/>
        </p:nvSpPr>
        <p:spPr>
          <a:xfrm>
            <a:off x="770019" y="4445128"/>
            <a:ext cx="3775393" cy="523220"/>
          </a:xfrm>
          <a:prstGeom prst="rect">
            <a:avLst/>
          </a:prstGeom>
          <a:noFill/>
        </p:spPr>
        <p:txBody>
          <a:bodyPr wrap="none" rtlCol="0">
            <a:spAutoFit/>
          </a:bodyPr>
          <a:lstStyle/>
          <a:p>
            <a:r>
              <a:rPr lang="ja-JP" altLang="en-US" sz="2800" dirty="0" smtClean="0">
                <a:latin typeface="HGMaruGothicMPRO" charset="-128"/>
                <a:ea typeface="HGMaruGothicMPRO" charset="-128"/>
                <a:cs typeface="HGMaruGothicMPRO" charset="-128"/>
              </a:rPr>
              <a:t>ロボット関係がいいな</a:t>
            </a:r>
            <a:endParaRPr kumimoji="1" lang="ja-JP" altLang="en-US" sz="2800" dirty="0">
              <a:latin typeface="HGMaruGothicMPRO" charset="-128"/>
              <a:ea typeface="HGMaruGothicMPRO" charset="-128"/>
              <a:cs typeface="HGMaruGothicMPRO" charset="-128"/>
            </a:endParaRPr>
          </a:p>
        </p:txBody>
      </p:sp>
      <p:sp>
        <p:nvSpPr>
          <p:cNvPr id="12" name="テキスト ボックス 11"/>
          <p:cNvSpPr txBox="1"/>
          <p:nvPr/>
        </p:nvSpPr>
        <p:spPr>
          <a:xfrm>
            <a:off x="6050191" y="3491680"/>
            <a:ext cx="1106393"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Ruby</a:t>
            </a:r>
            <a:endParaRPr kumimoji="1" lang="ja-JP" altLang="en-US" sz="2800" dirty="0">
              <a:latin typeface="HGMaruGothicMPRO" charset="-128"/>
              <a:ea typeface="HGMaruGothicMPRO" charset="-128"/>
              <a:cs typeface="HGMaruGothicMPRO" charset="-128"/>
            </a:endParaRPr>
          </a:p>
        </p:txBody>
      </p:sp>
      <p:sp>
        <p:nvSpPr>
          <p:cNvPr id="13" name="テキスト ボックス 12"/>
          <p:cNvSpPr txBox="1"/>
          <p:nvPr/>
        </p:nvSpPr>
        <p:spPr>
          <a:xfrm>
            <a:off x="6050191" y="1645514"/>
            <a:ext cx="1088760" cy="523220"/>
          </a:xfrm>
          <a:prstGeom prst="rect">
            <a:avLst/>
          </a:prstGeom>
          <a:noFill/>
        </p:spPr>
        <p:txBody>
          <a:bodyPr wrap="none" rtlCol="0">
            <a:spAutoFit/>
          </a:bodyPr>
          <a:lstStyle/>
          <a:p>
            <a:r>
              <a:rPr lang="en-US" altLang="ja-JP" sz="2800" dirty="0" smtClean="0">
                <a:latin typeface="HGMaruGothicMPRO" charset="-128"/>
                <a:ea typeface="HGMaruGothicMPRO" charset="-128"/>
                <a:cs typeface="HGMaruGothicMPRO" charset="-128"/>
              </a:rPr>
              <a:t>Java</a:t>
            </a:r>
            <a:endParaRPr kumimoji="1" lang="ja-JP" altLang="en-US" sz="2800" dirty="0">
              <a:latin typeface="HGMaruGothicMPRO" charset="-128"/>
              <a:ea typeface="HGMaruGothicMPRO" charset="-128"/>
              <a:cs typeface="HGMaruGothicMPRO" charset="-128"/>
            </a:endParaRPr>
          </a:p>
        </p:txBody>
      </p:sp>
      <p:sp>
        <p:nvSpPr>
          <p:cNvPr id="14" name="テキスト ボックス 13"/>
          <p:cNvSpPr txBox="1"/>
          <p:nvPr/>
        </p:nvSpPr>
        <p:spPr>
          <a:xfrm>
            <a:off x="393031" y="392145"/>
            <a:ext cx="8494633" cy="646331"/>
          </a:xfrm>
          <a:prstGeom prst="rect">
            <a:avLst/>
          </a:prstGeom>
          <a:noFill/>
        </p:spPr>
        <p:txBody>
          <a:bodyPr wrap="none" rtlCol="0">
            <a:spAutoFit/>
          </a:bodyPr>
          <a:lstStyle/>
          <a:p>
            <a:r>
              <a:rPr lang="ja-JP" altLang="en-US" sz="3600" dirty="0" smtClean="0">
                <a:latin typeface="HGMaruGothicMPRO" charset="-128"/>
                <a:ea typeface="HGMaruGothicMPRO" charset="-128"/>
                <a:cs typeface="HGMaruGothicMPRO" charset="-128"/>
              </a:rPr>
              <a:t>プログラミング言語のブランドイメージ</a:t>
            </a:r>
            <a:endParaRPr kumimoji="1" lang="ja-JP" altLang="en-US" sz="3600" dirty="0">
              <a:latin typeface="HGMaruGothicMPRO" charset="-128"/>
              <a:ea typeface="HGMaruGothicMPRO" charset="-128"/>
              <a:cs typeface="HGMaruGothicMPRO" charset="-128"/>
            </a:endParaRPr>
          </a:p>
        </p:txBody>
      </p:sp>
      <p:sp>
        <p:nvSpPr>
          <p:cNvPr id="15" name="右矢印 14"/>
          <p:cNvSpPr/>
          <p:nvPr/>
        </p:nvSpPr>
        <p:spPr>
          <a:xfrm>
            <a:off x="4427621" y="2669556"/>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6" name="右矢印 15"/>
          <p:cNvSpPr/>
          <p:nvPr/>
        </p:nvSpPr>
        <p:spPr>
          <a:xfrm>
            <a:off x="4427621" y="4575651"/>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7" name="右矢印 16"/>
          <p:cNvSpPr/>
          <p:nvPr/>
        </p:nvSpPr>
        <p:spPr>
          <a:xfrm>
            <a:off x="4427621" y="3594265"/>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18" name="右矢印 17"/>
          <p:cNvSpPr/>
          <p:nvPr/>
        </p:nvSpPr>
        <p:spPr>
          <a:xfrm>
            <a:off x="4407347" y="1749696"/>
            <a:ext cx="974558" cy="312821"/>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807601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：研究の背景</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393866" y="4029621"/>
            <a:ext cx="8832867" cy="400110"/>
          </a:xfrm>
          <a:prstGeom prst="rect">
            <a:avLst/>
          </a:prstGeom>
          <a:noFill/>
        </p:spPr>
        <p:txBody>
          <a:bodyPr wrap="none" rtlCol="0">
            <a:spAutoFit/>
          </a:bodyPr>
          <a:lstStyle/>
          <a:p>
            <a:r>
              <a:rPr lang="ja-JP" altLang="en-US" sz="2000" dirty="0" smtClean="0">
                <a:latin typeface="HGMaruGothicMPRO" charset="-128"/>
                <a:ea typeface="HGMaruGothicMPRO" charset="-128"/>
                <a:cs typeface="HGMaruGothicMPRO" charset="-128"/>
              </a:rPr>
              <a:t>プログラミング言語は</a:t>
            </a:r>
            <a:r>
              <a:rPr lang="en-US" altLang="ja-JP" sz="2000" dirty="0" smtClean="0">
                <a:latin typeface="HGMaruGothicMPRO" charset="-128"/>
                <a:ea typeface="HGMaruGothicMPRO" charset="-128"/>
                <a:cs typeface="HGMaruGothicMPRO" charset="-128"/>
              </a:rPr>
              <a:t>200</a:t>
            </a:r>
            <a:r>
              <a:rPr lang="ja-JP" altLang="en-US" sz="2000" dirty="0" smtClean="0">
                <a:latin typeface="HGMaruGothicMPRO" charset="-128"/>
                <a:ea typeface="HGMaruGothicMPRO" charset="-128"/>
                <a:cs typeface="HGMaruGothicMPRO" charset="-128"/>
              </a:rPr>
              <a:t>以上あり、実際に使われている言語は</a:t>
            </a:r>
            <a:r>
              <a:rPr lang="en-US" altLang="ja-JP" sz="2000" dirty="0" smtClean="0">
                <a:latin typeface="HGMaruGothicMPRO" charset="-128"/>
                <a:ea typeface="HGMaruGothicMPRO" charset="-128"/>
                <a:cs typeface="HGMaruGothicMPRO" charset="-128"/>
              </a:rPr>
              <a:t>20</a:t>
            </a:r>
            <a:r>
              <a:rPr lang="ja-JP" altLang="en-US" sz="2000" dirty="0" smtClean="0">
                <a:latin typeface="HGMaruGothicMPRO" charset="-128"/>
                <a:ea typeface="HGMaruGothicMPRO" charset="-128"/>
                <a:cs typeface="HGMaruGothicMPRO" charset="-128"/>
              </a:rPr>
              <a:t>程度。</a:t>
            </a:r>
            <a:endParaRPr kumimoji="1" lang="ja-JP" altLang="en-US" sz="2000" dirty="0">
              <a:latin typeface="HGMaruGothicMPRO" charset="-128"/>
              <a:ea typeface="HGMaruGothicMPRO" charset="-128"/>
              <a:cs typeface="HGMaruGothicMPRO" charset="-128"/>
            </a:endParaRPr>
          </a:p>
        </p:txBody>
      </p:sp>
      <p:sp>
        <p:nvSpPr>
          <p:cNvPr id="5" name="テキスト ボックス 4"/>
          <p:cNvSpPr txBox="1"/>
          <p:nvPr/>
        </p:nvSpPr>
        <p:spPr>
          <a:xfrm>
            <a:off x="1080096" y="4887787"/>
            <a:ext cx="6926897" cy="830997"/>
          </a:xfrm>
          <a:prstGeom prst="rect">
            <a:avLst/>
          </a:prstGeom>
          <a:noFill/>
        </p:spPr>
        <p:txBody>
          <a:bodyPr wrap="none" rtlCol="0">
            <a:spAutoFit/>
          </a:bodyPr>
          <a:lstStyle/>
          <a:p>
            <a:pPr algn="ctr"/>
            <a:r>
              <a:rPr lang="ja-JP" altLang="en-US" sz="2400" dirty="0" smtClean="0">
                <a:effectLst/>
                <a:latin typeface="HGMaruGothicMPRO" charset="-128"/>
                <a:ea typeface="HGMaruGothicMPRO" charset="-128"/>
                <a:cs typeface="HGMaruGothicMPRO" charset="-128"/>
              </a:rPr>
              <a:t>じゃあ、今学んでいる</a:t>
            </a:r>
            <a:r>
              <a:rPr lang="en-US" altLang="ja-JP" sz="2400" dirty="0" smtClean="0">
                <a:effectLst/>
                <a:latin typeface="HGMaruGothicMPRO" charset="-128"/>
                <a:ea typeface="HGMaruGothicMPRO" charset="-128"/>
                <a:cs typeface="HGMaruGothicMPRO" charset="-128"/>
              </a:rPr>
              <a:t>Ruby</a:t>
            </a:r>
            <a:r>
              <a:rPr lang="ja-JP" altLang="en-US" sz="2400" dirty="0" smtClean="0">
                <a:effectLst/>
                <a:latin typeface="HGMaruGothicMPRO" charset="-128"/>
                <a:ea typeface="HGMaruGothicMPRO" charset="-128"/>
                <a:cs typeface="HGMaruGothicMPRO" charset="-128"/>
              </a:rPr>
              <a:t>は価値があるのか？ </a:t>
            </a:r>
          </a:p>
          <a:p>
            <a:pPr algn="ctr"/>
            <a:r>
              <a:rPr lang="ja-JP" altLang="en-US" sz="2400" dirty="0" smtClean="0">
                <a:latin typeface="HGMaruGothicMPRO" charset="-128"/>
                <a:ea typeface="HGMaruGothicMPRO" charset="-128"/>
                <a:cs typeface="HGMaruGothicMPRO" charset="-128"/>
              </a:rPr>
              <a:t>これからも使い続けられる言語なのか？ </a:t>
            </a:r>
            <a:endParaRPr lang="ja-JP" altLang="en-US" sz="2400" dirty="0">
              <a:latin typeface="HGMaruGothicMPRO" charset="-128"/>
              <a:ea typeface="HGMaruGothicMPRO" charset="-128"/>
              <a:cs typeface="HGMaruGothicMPRO" charset="-128"/>
            </a:endParaRPr>
          </a:p>
        </p:txBody>
      </p:sp>
      <p:sp>
        <p:nvSpPr>
          <p:cNvPr id="6" name="テキスト ボックス 5"/>
          <p:cNvSpPr txBox="1"/>
          <p:nvPr/>
        </p:nvSpPr>
        <p:spPr>
          <a:xfrm>
            <a:off x="3090116" y="2925234"/>
            <a:ext cx="3440365" cy="646331"/>
          </a:xfrm>
          <a:prstGeom prst="rect">
            <a:avLst/>
          </a:prstGeom>
          <a:noFill/>
        </p:spPr>
        <p:txBody>
          <a:bodyPr wrap="none" rtlCol="0">
            <a:spAutoFit/>
          </a:bodyPr>
          <a:lstStyle/>
          <a:p>
            <a:r>
              <a:rPr kumimoji="1" lang="ja-JP" altLang="en-US" sz="3600" dirty="0" smtClean="0">
                <a:solidFill>
                  <a:schemeClr val="accent2"/>
                </a:solidFill>
                <a:latin typeface="HGMaruGothicMPRO" charset="-128"/>
                <a:ea typeface="HGMaruGothicMPRO" charset="-128"/>
                <a:cs typeface="HGMaruGothicMPRO" charset="-128"/>
              </a:rPr>
              <a:t>進化　</a:t>
            </a:r>
            <a:r>
              <a:rPr kumimoji="1" lang="en-US" altLang="ja-JP" sz="3600" dirty="0" smtClean="0">
                <a:solidFill>
                  <a:schemeClr val="accent2"/>
                </a:solidFill>
                <a:latin typeface="HGMaruGothicMPRO" charset="-128"/>
                <a:ea typeface="HGMaruGothicMPRO" charset="-128"/>
                <a:cs typeface="HGMaruGothicMPRO" charset="-128"/>
              </a:rPr>
              <a:t>or</a:t>
            </a:r>
            <a:r>
              <a:rPr kumimoji="1" lang="ja-JP" altLang="en-US" sz="3600" dirty="0" smtClean="0">
                <a:solidFill>
                  <a:schemeClr val="accent2"/>
                </a:solidFill>
                <a:latin typeface="HGMaruGothicMPRO" charset="-128"/>
                <a:ea typeface="HGMaruGothicMPRO" charset="-128"/>
                <a:cs typeface="HGMaruGothicMPRO" charset="-128"/>
              </a:rPr>
              <a:t>　衰退</a:t>
            </a:r>
            <a:endParaRPr kumimoji="1" lang="ja-JP" altLang="en-US" sz="3600" dirty="0">
              <a:solidFill>
                <a:schemeClr val="accent2"/>
              </a:solidFill>
              <a:latin typeface="HGMaruGothicMPRO" charset="-128"/>
              <a:ea typeface="HGMaruGothicMPRO" charset="-128"/>
              <a:cs typeface="HGMaruGothicMPRO" charset="-128"/>
            </a:endParaRPr>
          </a:p>
        </p:txBody>
      </p:sp>
      <p:sp>
        <p:nvSpPr>
          <p:cNvPr id="7" name="テキスト ボックス 6"/>
          <p:cNvSpPr txBox="1"/>
          <p:nvPr/>
        </p:nvSpPr>
        <p:spPr>
          <a:xfrm>
            <a:off x="2337253" y="1875694"/>
            <a:ext cx="4493538" cy="461665"/>
          </a:xfrm>
          <a:prstGeom prst="rect">
            <a:avLst/>
          </a:prstGeom>
          <a:noFill/>
        </p:spPr>
        <p:txBody>
          <a:bodyPr wrap="none" rtlCol="0">
            <a:spAutoFit/>
          </a:bodyPr>
          <a:lstStyle/>
          <a:p>
            <a:r>
              <a:rPr lang="ja-JP" altLang="en-US" sz="2400" dirty="0" smtClean="0">
                <a:latin typeface="HGMaruGothicMPRO" charset="-128"/>
                <a:ea typeface="HGMaruGothicMPRO" charset="-128"/>
                <a:cs typeface="HGMaruGothicMPRO" charset="-128"/>
              </a:rPr>
              <a:t>どのプログラム言語</a:t>
            </a:r>
            <a:r>
              <a:rPr lang="ja-JP" altLang="en-US" sz="2400" dirty="0" smtClean="0">
                <a:latin typeface="HGMaruGothicMPRO" charset="-128"/>
                <a:ea typeface="HGMaruGothicMPRO" charset="-128"/>
                <a:cs typeface="HGMaruGothicMPRO" charset="-128"/>
              </a:rPr>
              <a:t>を学ぼう</a:t>
            </a:r>
            <a:r>
              <a:rPr lang="ja-JP" altLang="en-US" sz="2400" dirty="0" smtClean="0">
                <a:latin typeface="HGMaruGothicMPRO" charset="-128"/>
                <a:ea typeface="HGMaruGothicMPRO" charset="-128"/>
                <a:cs typeface="HGMaruGothicMPRO" charset="-128"/>
              </a:rPr>
              <a:t>か</a:t>
            </a:r>
            <a:endParaRPr kumimoji="1" lang="ja-JP" altLang="en-US" sz="24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81271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230158" y="2763611"/>
            <a:ext cx="8757526" cy="646331"/>
          </a:xfrm>
          <a:prstGeom prst="rect">
            <a:avLst/>
          </a:prstGeom>
          <a:noFill/>
        </p:spPr>
        <p:txBody>
          <a:bodyPr wrap="none" rtlCol="0">
            <a:spAutoFit/>
          </a:bodyPr>
          <a:lstStyle/>
          <a:p>
            <a:r>
              <a:rPr lang="ja-JP" altLang="en-US" sz="3600" dirty="0" smtClean="0">
                <a:latin typeface="HGMaruGothicMPRO" charset="-128"/>
                <a:ea typeface="HGMaruGothicMPRO" charset="-128"/>
                <a:cs typeface="HGMaruGothicMPRO" charset="-128"/>
              </a:rPr>
              <a:t>R</a:t>
            </a:r>
            <a:r>
              <a:rPr lang="en-US" altLang="ja-JP" sz="3600" dirty="0" err="1" smtClean="0">
                <a:latin typeface="HGMaruGothicMPRO" charset="-128"/>
                <a:ea typeface="HGMaruGothicMPRO" charset="-128"/>
                <a:cs typeface="HGMaruGothicMPRO" charset="-128"/>
              </a:rPr>
              <a:t>uby</a:t>
            </a:r>
            <a:r>
              <a:rPr lang="ja-JP" altLang="en-US" sz="3600" dirty="0" smtClean="0">
                <a:latin typeface="HGMaruGothicMPRO" charset="-128"/>
                <a:ea typeface="HGMaruGothicMPRO" charset="-128"/>
                <a:cs typeface="HGMaruGothicMPRO" charset="-128"/>
              </a:rPr>
              <a:t>人口を増やすブランディングは？？</a:t>
            </a:r>
            <a:endParaRPr kumimoji="1" lang="ja-JP" altLang="en-US" sz="3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3822468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現</a:t>
            </a:r>
            <a:r>
              <a:rPr kumimoji="1" lang="en-US" altLang="ja-JP" dirty="0" smtClean="0">
                <a:latin typeface="HGMaruGothicMPRO" charset="-128"/>
                <a:ea typeface="HGMaruGothicMPRO" charset="-128"/>
                <a:cs typeface="HGMaruGothicMPRO" charset="-128"/>
              </a:rPr>
              <a:t>Ruby</a:t>
            </a:r>
            <a:r>
              <a:rPr kumimoji="1" lang="ja-JP" altLang="en-US" dirty="0" smtClean="0">
                <a:latin typeface="HGMaruGothicMPRO" charset="-128"/>
                <a:ea typeface="HGMaruGothicMPRO" charset="-128"/>
                <a:cs typeface="HGMaruGothicMPRO" charset="-128"/>
              </a:rPr>
              <a:t>のブランディング</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614494" y="1781872"/>
            <a:ext cx="8263801" cy="4062651"/>
          </a:xfrm>
          <a:prstGeom prst="rect">
            <a:avLst/>
          </a:prstGeom>
          <a:noFill/>
        </p:spPr>
        <p:txBody>
          <a:bodyPr wrap="none" rtlCol="0">
            <a:spAutoFit/>
          </a:bodyPr>
          <a:lstStyle/>
          <a:p>
            <a:r>
              <a:rPr lang="ja-JP" altLang="en-US" dirty="0" smtClean="0">
                <a:effectLst/>
                <a:latin typeface="HGMaruGothicMPRO" charset="-128"/>
                <a:ea typeface="HGMaruGothicMPRO" charset="-128"/>
                <a:cs typeface="HGMaruGothicMPRO" charset="-128"/>
              </a:rPr>
              <a:t>＜</a:t>
            </a:r>
            <a:r>
              <a:rPr lang="en-US" altLang="ja-JP" dirty="0" smtClean="0">
                <a:effectLst/>
                <a:latin typeface="HGMaruGothicMPRO" charset="-128"/>
                <a:ea typeface="HGMaruGothicMPRO" charset="-128"/>
                <a:cs typeface="HGMaruGothicMPRO" charset="-128"/>
              </a:rPr>
              <a:t>TARGET</a:t>
            </a:r>
            <a:r>
              <a:rPr lang="ja-JP" altLang="en-US" dirty="0" smtClean="0">
                <a:effectLst/>
                <a:latin typeface="HGMaruGothicMPRO" charset="-128"/>
                <a:ea typeface="HGMaruGothicMPRO" charset="-128"/>
                <a:cs typeface="HGMaruGothicMPRO" charset="-128"/>
              </a:rPr>
              <a:t>＞</a:t>
            </a:r>
          </a:p>
          <a:p>
            <a:r>
              <a:rPr lang="en-US" altLang="ja-JP" dirty="0">
                <a:latin typeface="HGMaruGothicMPRO" charset="-128"/>
                <a:ea typeface="HGMaruGothicMPRO" charset="-128"/>
                <a:cs typeface="HGMaruGothicMPRO" charset="-128"/>
              </a:rPr>
              <a:t>Web</a:t>
            </a:r>
            <a:r>
              <a:rPr lang="ja-JP" altLang="en-US" dirty="0">
                <a:latin typeface="HGMaruGothicMPRO" charset="-128"/>
                <a:ea typeface="HGMaruGothicMPRO" charset="-128"/>
                <a:cs typeface="HGMaruGothicMPRO" charset="-128"/>
              </a:rPr>
              <a:t>アプリをすぐに作りたい人！</a:t>
            </a:r>
            <a:endParaRPr lang="en-US" altLang="ja-JP" dirty="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早く即戦力になるようなプログラミングスキルが欲しい人</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＜コンセプト＞</a:t>
            </a:r>
            <a:endParaRPr lang="en-US" altLang="ja-JP" dirty="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短期間で楽しくプログラミングができるようになる！</a:t>
            </a:r>
            <a:endParaRPr lang="en-US" altLang="ja-JP" dirty="0" smtClean="0">
              <a:latin typeface="HGMaruGothicMPRO" charset="-128"/>
              <a:ea typeface="HGMaruGothicMPRO" charset="-128"/>
              <a:cs typeface="HGMaruGothicMPRO" charset="-128"/>
            </a:endParaRPr>
          </a:p>
          <a:p>
            <a:r>
              <a:rPr lang="en-US" altLang="ja-JP" sz="1400" dirty="0" smtClean="0">
                <a:solidFill>
                  <a:schemeClr val="tx1">
                    <a:lumMod val="50000"/>
                    <a:lumOff val="50000"/>
                  </a:schemeClr>
                </a:solidFill>
                <a:latin typeface="HGMaruGothicMPRO" charset="-128"/>
                <a:ea typeface="HGMaruGothicMPRO" charset="-128"/>
                <a:cs typeface="HGMaruGothicMPRO" charset="-128"/>
              </a:rPr>
              <a:t>FX</a:t>
            </a:r>
            <a:r>
              <a:rPr lang="ja-JP" altLang="en-US" sz="1400" dirty="0" smtClean="0">
                <a:solidFill>
                  <a:schemeClr val="tx1">
                    <a:lumMod val="50000"/>
                    <a:lumOff val="50000"/>
                  </a:schemeClr>
                </a:solidFill>
                <a:latin typeface="HGMaruGothicMPRO" charset="-128"/>
                <a:ea typeface="HGMaruGothicMPRO" charset="-128"/>
                <a:cs typeface="HGMaruGothicMPRO" charset="-128"/>
              </a:rPr>
              <a:t>）１ヶ月</a:t>
            </a:r>
            <a:r>
              <a:rPr lang="ja-JP" altLang="en-US" sz="1400" dirty="0">
                <a:solidFill>
                  <a:schemeClr val="tx1">
                    <a:lumMod val="50000"/>
                    <a:lumOff val="50000"/>
                  </a:schemeClr>
                </a:solidFill>
                <a:latin typeface="HGMaruGothicMPRO" charset="-128"/>
                <a:ea typeface="HGMaruGothicMPRO" charset="-128"/>
                <a:cs typeface="HGMaruGothicMPRO" charset="-128"/>
              </a:rPr>
              <a:t>で</a:t>
            </a:r>
            <a:r>
              <a:rPr lang="en-US" altLang="ja-JP" sz="1400" dirty="0">
                <a:solidFill>
                  <a:schemeClr val="tx1">
                    <a:lumMod val="50000"/>
                    <a:lumOff val="50000"/>
                  </a:schemeClr>
                </a:solidFill>
                <a:latin typeface="HGMaruGothicMPRO" charset="-128"/>
                <a:ea typeface="HGMaruGothicMPRO" charset="-128"/>
                <a:cs typeface="HGMaruGothicMPRO" charset="-128"/>
              </a:rPr>
              <a:t>web</a:t>
            </a:r>
            <a:r>
              <a:rPr lang="ja-JP" altLang="en-US" sz="1400" dirty="0">
                <a:solidFill>
                  <a:schemeClr val="tx1">
                    <a:lumMod val="50000"/>
                    <a:lumOff val="50000"/>
                  </a:schemeClr>
                </a:solidFill>
                <a:latin typeface="HGMaruGothicMPRO" charset="-128"/>
                <a:ea typeface="HGMaruGothicMPRO" charset="-128"/>
                <a:cs typeface="HGMaruGothicMPRO" charset="-128"/>
              </a:rPr>
              <a:t>アプリを作れるようになる</a:t>
            </a:r>
            <a:r>
              <a:rPr lang="ja-JP" altLang="en-US" sz="1400" dirty="0" smtClean="0">
                <a:solidFill>
                  <a:schemeClr val="tx1">
                    <a:lumMod val="50000"/>
                    <a:lumOff val="50000"/>
                  </a:schemeClr>
                </a:solidFill>
                <a:latin typeface="HGMaruGothicMPRO" charset="-128"/>
                <a:ea typeface="HGMaruGothicMPRO" charset="-128"/>
                <a:cs typeface="HGMaruGothicMPRO" charset="-128"/>
              </a:rPr>
              <a:t>！</a:t>
            </a:r>
            <a:br>
              <a:rPr lang="ja-JP" altLang="en-US" sz="1400" dirty="0" smtClean="0">
                <a:solidFill>
                  <a:schemeClr val="tx1">
                    <a:lumMod val="50000"/>
                    <a:lumOff val="50000"/>
                  </a:schemeClr>
                </a:solidFill>
                <a:latin typeface="HGMaruGothicMPRO" charset="-128"/>
                <a:ea typeface="HGMaruGothicMPRO" charset="-128"/>
                <a:cs typeface="HGMaruGothicMPRO" charset="-128"/>
              </a:rPr>
            </a:br>
            <a:endParaRPr lang="ja-JP" altLang="en-US" sz="1400" dirty="0" smtClean="0">
              <a:solidFill>
                <a:schemeClr val="tx1">
                  <a:lumMod val="50000"/>
                  <a:lumOff val="50000"/>
                </a:schemeClr>
              </a:solidFill>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＜特徴＞</a:t>
            </a:r>
            <a:endParaRPr lang="en-US" altLang="ja-JP" dirty="0" smtClean="0">
              <a:effectLst/>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オンラインでカリキュラムを公開し、ほぼ自習に近い形でのレッスンを展開。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モチベーション維持のために“メンター制度”を取り入れている企業が多い。</a:t>
            </a:r>
            <a:endParaRPr lang="en-US" altLang="ja-JP" dirty="0" smtClean="0">
              <a:latin typeface="HGMaruGothicMPRO" charset="-128"/>
              <a:ea typeface="HGMaruGothicMPRO" charset="-128"/>
              <a:cs typeface="HGMaruGothicMPRO" charset="-128"/>
            </a:endParaRPr>
          </a:p>
          <a:p>
            <a:r>
              <a:rPr lang="en-US" altLang="ja-JP" sz="1400" dirty="0" smtClean="0">
                <a:solidFill>
                  <a:schemeClr val="tx1">
                    <a:lumMod val="50000"/>
                    <a:lumOff val="50000"/>
                  </a:schemeClr>
                </a:solidFill>
                <a:latin typeface="HGMaruGothicMPRO" charset="-128"/>
                <a:ea typeface="HGMaruGothicMPRO" charset="-128"/>
                <a:cs typeface="HGMaruGothicMPRO" charset="-128"/>
              </a:rPr>
              <a:t>FX</a:t>
            </a:r>
            <a:r>
              <a:rPr lang="ja-JP" altLang="en-US" sz="1400" dirty="0" smtClean="0">
                <a:solidFill>
                  <a:schemeClr val="tx1">
                    <a:lumMod val="50000"/>
                    <a:lumOff val="50000"/>
                  </a:schemeClr>
                </a:solidFill>
                <a:latin typeface="HGMaruGothicMPRO" charset="-128"/>
                <a:ea typeface="HGMaruGothicMPRO" charset="-128"/>
                <a:cs typeface="HGMaruGothicMPRO" charset="-128"/>
              </a:rPr>
              <a:t>）</a:t>
            </a:r>
            <a:r>
              <a:rPr lang="en-US" altLang="ja-JP" sz="1400" dirty="0" smtClean="0">
                <a:solidFill>
                  <a:schemeClr val="tx1">
                    <a:lumMod val="50000"/>
                    <a:lumOff val="50000"/>
                  </a:schemeClr>
                </a:solidFill>
                <a:latin typeface="HGMaruGothicMPRO" charset="-128"/>
                <a:ea typeface="HGMaruGothicMPRO" charset="-128"/>
                <a:cs typeface="HGMaruGothicMPRO" charset="-128"/>
              </a:rPr>
              <a:t>TECH:CAMP</a:t>
            </a:r>
          </a:p>
          <a:p>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＊メンター制度</a:t>
            </a:r>
            <a:r>
              <a:rPr lang="mr-IN" altLang="ja-JP" dirty="0" smtClean="0">
                <a:latin typeface="HGMaruGothicMPRO" charset="-128"/>
                <a:ea typeface="HGMaruGothicMPRO" charset="-128"/>
                <a:cs typeface="HGMaruGothicMPRO" charset="-128"/>
              </a:rPr>
              <a:t>…</a:t>
            </a:r>
            <a:r>
              <a:rPr lang="ja-JP" altLang="en-US" dirty="0" smtClean="0">
                <a:latin typeface="HGMaruGothicMPRO" charset="-128"/>
                <a:ea typeface="HGMaruGothicMPRO" charset="-128"/>
                <a:cs typeface="HGMaruGothicMPRO" charset="-128"/>
              </a:rPr>
              <a:t>質問や疑問をメンターと呼ばれるバイトに投げかけ、</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レスポンスを得る体制のこと。</a:t>
            </a:r>
          </a:p>
        </p:txBody>
      </p:sp>
    </p:spTree>
    <p:extLst>
      <p:ext uri="{BB962C8B-B14F-4D97-AF65-F5344CB8AC3E}">
        <p14:creationId xmlns:p14="http://schemas.microsoft.com/office/powerpoint/2010/main" val="1539283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HGMaruGothicMPRO" charset="-128"/>
                <a:ea typeface="HGMaruGothicMPRO" charset="-128"/>
                <a:cs typeface="HGMaruGothicMPRO" charset="-128"/>
              </a:rPr>
              <a:t>：アイディア</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457200" y="1297322"/>
            <a:ext cx="8725466" cy="4524315"/>
          </a:xfrm>
          <a:prstGeom prst="rect">
            <a:avLst/>
          </a:prstGeom>
          <a:noFill/>
        </p:spPr>
        <p:txBody>
          <a:bodyPr wrap="none" rtlCol="0">
            <a:spAutoFit/>
          </a:bodyPr>
          <a:lstStyle/>
          <a:p>
            <a:r>
              <a:rPr lang="ja-JP" altLang="en-US" dirty="0" smtClean="0">
                <a:solidFill>
                  <a:srgbClr val="FF0000"/>
                </a:solidFill>
                <a:effectLst/>
                <a:latin typeface="HGMaruGothicMPRO" charset="-128"/>
                <a:ea typeface="HGMaruGothicMPRO" charset="-128"/>
                <a:cs typeface="HGMaruGothicMPRO" charset="-128"/>
              </a:rPr>
              <a:t>＜目指すブランド像＞</a:t>
            </a:r>
            <a:endParaRPr lang="en-US" altLang="ja-JP" dirty="0" smtClean="0">
              <a:solidFill>
                <a:srgbClr val="FF0000"/>
              </a:solidFill>
              <a:effectLst/>
              <a:latin typeface="HGMaruGothicMPRO" charset="-128"/>
              <a:ea typeface="HGMaruGothicMPRO" charset="-128"/>
              <a:cs typeface="HGMaruGothicMPRO" charset="-128"/>
            </a:endParaRPr>
          </a:p>
          <a:p>
            <a:r>
              <a:rPr lang="ja-JP" altLang="en-US" dirty="0" smtClean="0">
                <a:solidFill>
                  <a:srgbClr val="FF0000"/>
                </a:solidFill>
                <a:latin typeface="HGMaruGothicMPRO" charset="-128"/>
                <a:ea typeface="HGMaruGothicMPRO" charset="-128"/>
                <a:cs typeface="HGMaruGothicMPRO" charset="-128"/>
              </a:rPr>
              <a:t>プログラミング入門の言語</a:t>
            </a:r>
            <a:endParaRPr lang="en-US" altLang="ja-JP" dirty="0" smtClean="0">
              <a:solidFill>
                <a:srgbClr val="FF0000"/>
              </a:solidFill>
              <a:effectLst/>
              <a:latin typeface="HGMaruGothicMPRO" charset="-128"/>
              <a:ea typeface="HGMaruGothicMPRO" charset="-128"/>
              <a:cs typeface="HGMaruGothicMPRO" charset="-128"/>
            </a:endParaRPr>
          </a:p>
          <a:p>
            <a:endParaRPr lang="en-US" altLang="ja-JP" dirty="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a:t>
            </a:r>
            <a:r>
              <a:rPr lang="en-US" altLang="ja-JP" dirty="0" smtClean="0">
                <a:effectLst/>
                <a:latin typeface="HGMaruGothicMPRO" charset="-128"/>
                <a:ea typeface="HGMaruGothicMPRO" charset="-128"/>
                <a:cs typeface="HGMaruGothicMPRO" charset="-128"/>
              </a:rPr>
              <a:t>TARGET</a:t>
            </a:r>
            <a:r>
              <a:rPr lang="ja-JP" altLang="en-US" dirty="0" smtClean="0">
                <a:effectLst/>
                <a:latin typeface="HGMaruGothicMPRO" charset="-128"/>
                <a:ea typeface="HGMaruGothicMPRO" charset="-128"/>
                <a:cs typeface="HGMaruGothicMPRO" charset="-128"/>
              </a:rPr>
              <a:t>＞</a:t>
            </a:r>
          </a:p>
          <a:p>
            <a:r>
              <a:rPr lang="ja-JP" altLang="en-US" dirty="0" smtClean="0">
                <a:latin typeface="HGMaruGothicMPRO" charset="-128"/>
                <a:ea typeface="HGMaruGothicMPRO" charset="-128"/>
                <a:cs typeface="HGMaruGothicMPRO" charset="-128"/>
              </a:rPr>
              <a:t>小学生（私立）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中学生</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＜コンセプト＞</a:t>
            </a:r>
            <a:endParaRPr lang="ja-JP" altLang="en-US"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学校では教えてもらえない、将来につながる教育投資</a:t>
            </a:r>
          </a:p>
          <a:p>
            <a:r>
              <a:rPr lang="ja-JP" altLang="en-US" dirty="0" smtClean="0">
                <a:latin typeface="HGMaruGothicMPRO" charset="-128"/>
                <a:ea typeface="HGMaruGothicMPRO" charset="-128"/>
                <a:cs typeface="HGMaruGothicMPRO" charset="-128"/>
              </a:rPr>
              <a:t>（スポーツクラブ・英語教室の代用品としての位置付け） </a:t>
            </a:r>
            <a:br>
              <a:rPr lang="ja-JP" altLang="en-US" dirty="0" smtClean="0">
                <a:latin typeface="HGMaruGothicMPRO" charset="-128"/>
                <a:ea typeface="HGMaruGothicMPRO" charset="-128"/>
                <a:cs typeface="HGMaruGothicMPRO" charset="-128"/>
              </a:rPr>
            </a:br>
            <a:endParaRPr lang="ja-JP" altLang="en-US" dirty="0" smtClean="0">
              <a:latin typeface="HGMaruGothicMPRO" charset="-128"/>
              <a:ea typeface="HGMaruGothicMPRO" charset="-128"/>
              <a:cs typeface="HGMaruGothicMPRO" charset="-128"/>
            </a:endParaRPr>
          </a:p>
          <a:p>
            <a:r>
              <a:rPr lang="ja-JP" altLang="en-US" dirty="0" smtClean="0">
                <a:effectLst/>
                <a:latin typeface="HGMaruGothicMPRO" charset="-128"/>
                <a:ea typeface="HGMaruGothicMPRO" charset="-128"/>
                <a:cs typeface="HGMaruGothicMPRO" charset="-128"/>
              </a:rPr>
              <a:t>＜特徴＞</a:t>
            </a:r>
            <a:endParaRPr lang="ja-JP" altLang="en-US" dirty="0" smtClean="0">
              <a:latin typeface="HGMaruGothicMPRO" charset="-128"/>
              <a:ea typeface="HGMaruGothicMPRO" charset="-128"/>
              <a:cs typeface="HGMaruGothicMPRO" charset="-128"/>
            </a:endParaRPr>
          </a:p>
          <a:p>
            <a:r>
              <a:rPr kumimoji="1" lang="ja-JP" altLang="en-US" dirty="0" smtClean="0">
                <a:latin typeface="HGMaruGothicMPRO" charset="-128"/>
                <a:ea typeface="HGMaruGothicMPRO" charset="-128"/>
                <a:cs typeface="HGMaruGothicMPRO" charset="-128"/>
              </a:rPr>
              <a:t>子供の学外の「習い事」に対して最も消費する層が私立小学校に通う家庭。</a:t>
            </a:r>
            <a:endParaRPr kumimoji="1"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小学校に入学するとそれまで学外習い事比率が</a:t>
            </a:r>
            <a:r>
              <a:rPr lang="en-US" altLang="ja-JP" dirty="0" smtClean="0">
                <a:latin typeface="HGMaruGothicMPRO" charset="-128"/>
                <a:ea typeface="HGMaruGothicMPRO" charset="-128"/>
                <a:cs typeface="HGMaruGothicMPRO" charset="-128"/>
              </a:rPr>
              <a:t>30%</a:t>
            </a:r>
            <a:r>
              <a:rPr lang="ja-JP" altLang="en-US" dirty="0" smtClean="0">
                <a:latin typeface="HGMaruGothicMPRO" charset="-128"/>
                <a:ea typeface="HGMaruGothicMPRO" charset="-128"/>
                <a:cs typeface="HGMaruGothicMPRO" charset="-128"/>
              </a:rPr>
              <a:t>→</a:t>
            </a:r>
            <a:r>
              <a:rPr lang="en-US" altLang="ja-JP" dirty="0" smtClean="0">
                <a:latin typeface="HGMaruGothicMPRO" charset="-128"/>
                <a:ea typeface="HGMaruGothicMPRO" charset="-128"/>
                <a:cs typeface="HGMaruGothicMPRO" charset="-128"/>
              </a:rPr>
              <a:t>60%</a:t>
            </a:r>
            <a:r>
              <a:rPr lang="ja-JP" altLang="en-US" dirty="0" smtClean="0">
                <a:latin typeface="HGMaruGothicMPRO" charset="-128"/>
                <a:ea typeface="HGMaruGothicMPRO" charset="-128"/>
                <a:cs typeface="HGMaruGothicMPRO" charset="-128"/>
              </a:rPr>
              <a:t>超になる。</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プログラミングをスポーツ、塾、英会話教室などに変わる次世代の習い事として。</a:t>
            </a:r>
            <a:endParaRPr lang="en-US" altLang="ja-JP" dirty="0" smtClean="0">
              <a:latin typeface="HGMaruGothicMPRO" charset="-128"/>
              <a:ea typeface="HGMaruGothicMPRO" charset="-128"/>
              <a:cs typeface="HGMaruGothicMPRO" charset="-128"/>
            </a:endParaRPr>
          </a:p>
          <a:p>
            <a:r>
              <a:rPr lang="ja-JP" altLang="en-US" dirty="0" smtClean="0">
                <a:latin typeface="HGMaruGothicMPRO" charset="-128"/>
                <a:ea typeface="HGMaruGothicMPRO" charset="-128"/>
                <a:cs typeface="HGMaruGothicMPRO" charset="-128"/>
              </a:rPr>
              <a:t>プログラミングの入門として誰もが通る言語。</a:t>
            </a:r>
            <a:endParaRPr lang="en-US" altLang="ja-JP" dirty="0" smtClean="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1522599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04830" y="-327709"/>
            <a:ext cx="9722648" cy="740076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bg1"/>
              </a:solidFill>
            </a:endParaRPr>
          </a:p>
        </p:txBody>
      </p:sp>
    </p:spTree>
    <p:extLst>
      <p:ext uri="{BB962C8B-B14F-4D97-AF65-F5344CB8AC3E}">
        <p14:creationId xmlns:p14="http://schemas.microsoft.com/office/powerpoint/2010/main" val="295674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dirty="0" smtClean="0">
                <a:latin typeface="HGMaruGothicMPRO" charset="-128"/>
                <a:ea typeface="HGMaruGothicMPRO" charset="-128"/>
                <a:cs typeface="HGMaruGothicMPRO" charset="-128"/>
              </a:rPr>
              <a:t>プログラミング言語の進化と衰退</a:t>
            </a:r>
            <a:endParaRPr kumimoji="1" lang="ja-JP" altLang="en-US" dirty="0">
              <a:latin typeface="HGMaruGothicMPRO" charset="-128"/>
              <a:ea typeface="HGMaruGothicMPRO" charset="-128"/>
              <a:cs typeface="HGMaruGothicMPRO" charset="-128"/>
            </a:endParaRPr>
          </a:p>
        </p:txBody>
      </p:sp>
      <p:pic>
        <p:nvPicPr>
          <p:cNvPr id="3" name="図 2"/>
          <p:cNvPicPr>
            <a:picLocks noChangeAspect="1"/>
          </p:cNvPicPr>
          <p:nvPr/>
        </p:nvPicPr>
        <p:blipFill>
          <a:blip r:embed="rId2"/>
          <a:stretch>
            <a:fillRect/>
          </a:stretch>
        </p:blipFill>
        <p:spPr>
          <a:xfrm>
            <a:off x="4322073" y="1441499"/>
            <a:ext cx="757256" cy="615902"/>
          </a:xfrm>
          <a:prstGeom prst="rect">
            <a:avLst/>
          </a:prstGeom>
        </p:spPr>
      </p:pic>
      <p:pic>
        <p:nvPicPr>
          <p:cNvPr id="12" name="図 11"/>
          <p:cNvPicPr>
            <a:picLocks noChangeAspect="1"/>
          </p:cNvPicPr>
          <p:nvPr/>
        </p:nvPicPr>
        <p:blipFill>
          <a:blip r:embed="rId3"/>
          <a:stretch>
            <a:fillRect/>
          </a:stretch>
        </p:blipFill>
        <p:spPr>
          <a:xfrm>
            <a:off x="4421301" y="2481809"/>
            <a:ext cx="558800" cy="419100"/>
          </a:xfrm>
          <a:prstGeom prst="rect">
            <a:avLst/>
          </a:prstGeom>
        </p:spPr>
      </p:pic>
      <p:pic>
        <p:nvPicPr>
          <p:cNvPr id="13" name="図 12"/>
          <p:cNvPicPr>
            <a:picLocks noChangeAspect="1"/>
          </p:cNvPicPr>
          <p:nvPr/>
        </p:nvPicPr>
        <p:blipFill>
          <a:blip r:embed="rId3"/>
          <a:stretch>
            <a:fillRect/>
          </a:stretch>
        </p:blipFill>
        <p:spPr>
          <a:xfrm>
            <a:off x="4042673" y="2481809"/>
            <a:ext cx="558800" cy="419100"/>
          </a:xfrm>
          <a:prstGeom prst="rect">
            <a:avLst/>
          </a:prstGeom>
        </p:spPr>
      </p:pic>
      <p:pic>
        <p:nvPicPr>
          <p:cNvPr id="14" name="図 13"/>
          <p:cNvPicPr>
            <a:picLocks noChangeAspect="1"/>
          </p:cNvPicPr>
          <p:nvPr/>
        </p:nvPicPr>
        <p:blipFill>
          <a:blip r:embed="rId3"/>
          <a:stretch>
            <a:fillRect/>
          </a:stretch>
        </p:blipFill>
        <p:spPr>
          <a:xfrm>
            <a:off x="4799929" y="2487752"/>
            <a:ext cx="558800" cy="419100"/>
          </a:xfrm>
          <a:prstGeom prst="rect">
            <a:avLst/>
          </a:prstGeom>
        </p:spPr>
      </p:pic>
      <p:pic>
        <p:nvPicPr>
          <p:cNvPr id="15" name="図 14"/>
          <p:cNvPicPr>
            <a:picLocks noChangeAspect="1"/>
          </p:cNvPicPr>
          <p:nvPr/>
        </p:nvPicPr>
        <p:blipFill>
          <a:blip r:embed="rId4"/>
          <a:stretch>
            <a:fillRect/>
          </a:stretch>
        </p:blipFill>
        <p:spPr>
          <a:xfrm>
            <a:off x="4298746" y="3027909"/>
            <a:ext cx="845185" cy="845185"/>
          </a:xfrm>
          <a:prstGeom prst="rect">
            <a:avLst/>
          </a:prstGeom>
        </p:spPr>
      </p:pic>
      <p:pic>
        <p:nvPicPr>
          <p:cNvPr id="16" name="図 15"/>
          <p:cNvPicPr>
            <a:picLocks noChangeAspect="1"/>
          </p:cNvPicPr>
          <p:nvPr/>
        </p:nvPicPr>
        <p:blipFill>
          <a:blip r:embed="rId3"/>
          <a:stretch>
            <a:fillRect/>
          </a:stretch>
        </p:blipFill>
        <p:spPr>
          <a:xfrm>
            <a:off x="353103" y="4107372"/>
            <a:ext cx="558800" cy="419100"/>
          </a:xfrm>
          <a:prstGeom prst="rect">
            <a:avLst/>
          </a:prstGeom>
        </p:spPr>
      </p:pic>
      <p:pic>
        <p:nvPicPr>
          <p:cNvPr id="17" name="図 16"/>
          <p:cNvPicPr>
            <a:picLocks noChangeAspect="1"/>
          </p:cNvPicPr>
          <p:nvPr/>
        </p:nvPicPr>
        <p:blipFill>
          <a:blip r:embed="rId3"/>
          <a:stretch>
            <a:fillRect/>
          </a:stretch>
        </p:blipFill>
        <p:spPr>
          <a:xfrm>
            <a:off x="685435" y="4105760"/>
            <a:ext cx="558800" cy="419100"/>
          </a:xfrm>
          <a:prstGeom prst="rect">
            <a:avLst/>
          </a:prstGeom>
        </p:spPr>
      </p:pic>
      <p:pic>
        <p:nvPicPr>
          <p:cNvPr id="18" name="図 17"/>
          <p:cNvPicPr>
            <a:picLocks noChangeAspect="1"/>
          </p:cNvPicPr>
          <p:nvPr/>
        </p:nvPicPr>
        <p:blipFill>
          <a:blip r:embed="rId3"/>
          <a:stretch>
            <a:fillRect/>
          </a:stretch>
        </p:blipFill>
        <p:spPr>
          <a:xfrm>
            <a:off x="992117" y="4105760"/>
            <a:ext cx="558800" cy="419100"/>
          </a:xfrm>
          <a:prstGeom prst="rect">
            <a:avLst/>
          </a:prstGeom>
        </p:spPr>
      </p:pic>
      <p:pic>
        <p:nvPicPr>
          <p:cNvPr id="19" name="図 18"/>
          <p:cNvPicPr>
            <a:picLocks noChangeAspect="1"/>
          </p:cNvPicPr>
          <p:nvPr/>
        </p:nvPicPr>
        <p:blipFill>
          <a:blip r:embed="rId3"/>
          <a:stretch>
            <a:fillRect/>
          </a:stretch>
        </p:blipFill>
        <p:spPr>
          <a:xfrm>
            <a:off x="1281207" y="4105760"/>
            <a:ext cx="558800" cy="419100"/>
          </a:xfrm>
          <a:prstGeom prst="rect">
            <a:avLst/>
          </a:prstGeom>
        </p:spPr>
      </p:pic>
      <p:pic>
        <p:nvPicPr>
          <p:cNvPr id="20" name="図 19"/>
          <p:cNvPicPr>
            <a:picLocks noChangeAspect="1"/>
          </p:cNvPicPr>
          <p:nvPr/>
        </p:nvPicPr>
        <p:blipFill>
          <a:blip r:embed="rId3"/>
          <a:stretch>
            <a:fillRect/>
          </a:stretch>
        </p:blipFill>
        <p:spPr>
          <a:xfrm>
            <a:off x="1567224" y="4101521"/>
            <a:ext cx="558800" cy="419100"/>
          </a:xfrm>
          <a:prstGeom prst="rect">
            <a:avLst/>
          </a:prstGeom>
        </p:spPr>
      </p:pic>
      <p:pic>
        <p:nvPicPr>
          <p:cNvPr id="21" name="図 20"/>
          <p:cNvPicPr>
            <a:picLocks noChangeAspect="1"/>
          </p:cNvPicPr>
          <p:nvPr/>
        </p:nvPicPr>
        <p:blipFill>
          <a:blip r:embed="rId3"/>
          <a:stretch>
            <a:fillRect/>
          </a:stretch>
        </p:blipFill>
        <p:spPr>
          <a:xfrm>
            <a:off x="1862804" y="4101521"/>
            <a:ext cx="558800" cy="419100"/>
          </a:xfrm>
          <a:prstGeom prst="rect">
            <a:avLst/>
          </a:prstGeom>
        </p:spPr>
      </p:pic>
      <p:pic>
        <p:nvPicPr>
          <p:cNvPr id="22" name="図 21"/>
          <p:cNvPicPr>
            <a:picLocks noChangeAspect="1"/>
          </p:cNvPicPr>
          <p:nvPr/>
        </p:nvPicPr>
        <p:blipFill>
          <a:blip r:embed="rId3"/>
          <a:stretch>
            <a:fillRect/>
          </a:stretch>
        </p:blipFill>
        <p:spPr>
          <a:xfrm>
            <a:off x="2155437" y="4112141"/>
            <a:ext cx="558800" cy="419100"/>
          </a:xfrm>
          <a:prstGeom prst="rect">
            <a:avLst/>
          </a:prstGeom>
        </p:spPr>
      </p:pic>
      <p:pic>
        <p:nvPicPr>
          <p:cNvPr id="23" name="図 22"/>
          <p:cNvPicPr>
            <a:picLocks noChangeAspect="1"/>
          </p:cNvPicPr>
          <p:nvPr/>
        </p:nvPicPr>
        <p:blipFill>
          <a:blip r:embed="rId3"/>
          <a:stretch>
            <a:fillRect/>
          </a:stretch>
        </p:blipFill>
        <p:spPr>
          <a:xfrm>
            <a:off x="2418657" y="4105760"/>
            <a:ext cx="558800" cy="419100"/>
          </a:xfrm>
          <a:prstGeom prst="rect">
            <a:avLst/>
          </a:prstGeom>
        </p:spPr>
      </p:pic>
      <p:pic>
        <p:nvPicPr>
          <p:cNvPr id="24" name="図 23"/>
          <p:cNvPicPr>
            <a:picLocks noChangeAspect="1"/>
          </p:cNvPicPr>
          <p:nvPr/>
        </p:nvPicPr>
        <p:blipFill>
          <a:blip r:embed="rId3"/>
          <a:stretch>
            <a:fillRect/>
          </a:stretch>
        </p:blipFill>
        <p:spPr>
          <a:xfrm>
            <a:off x="2698057" y="4109999"/>
            <a:ext cx="558800" cy="419100"/>
          </a:xfrm>
          <a:prstGeom prst="rect">
            <a:avLst/>
          </a:prstGeom>
        </p:spPr>
      </p:pic>
      <p:pic>
        <p:nvPicPr>
          <p:cNvPr id="25" name="図 24"/>
          <p:cNvPicPr>
            <a:picLocks noChangeAspect="1"/>
          </p:cNvPicPr>
          <p:nvPr/>
        </p:nvPicPr>
        <p:blipFill>
          <a:blip r:embed="rId3"/>
          <a:stretch>
            <a:fillRect/>
          </a:stretch>
        </p:blipFill>
        <p:spPr>
          <a:xfrm>
            <a:off x="2961277" y="4109999"/>
            <a:ext cx="558800" cy="419100"/>
          </a:xfrm>
          <a:prstGeom prst="rect">
            <a:avLst/>
          </a:prstGeom>
        </p:spPr>
      </p:pic>
      <p:pic>
        <p:nvPicPr>
          <p:cNvPr id="26" name="図 25"/>
          <p:cNvPicPr>
            <a:picLocks noChangeAspect="1"/>
          </p:cNvPicPr>
          <p:nvPr/>
        </p:nvPicPr>
        <p:blipFill>
          <a:blip r:embed="rId3"/>
          <a:stretch>
            <a:fillRect/>
          </a:stretch>
        </p:blipFill>
        <p:spPr>
          <a:xfrm>
            <a:off x="3253910" y="4109999"/>
            <a:ext cx="558800" cy="419100"/>
          </a:xfrm>
          <a:prstGeom prst="rect">
            <a:avLst/>
          </a:prstGeom>
        </p:spPr>
      </p:pic>
      <p:pic>
        <p:nvPicPr>
          <p:cNvPr id="30" name="図 29"/>
          <p:cNvPicPr>
            <a:picLocks noChangeAspect="1"/>
          </p:cNvPicPr>
          <p:nvPr/>
        </p:nvPicPr>
        <p:blipFill>
          <a:blip r:embed="rId4"/>
          <a:stretch>
            <a:fillRect/>
          </a:stretch>
        </p:blipFill>
        <p:spPr>
          <a:xfrm>
            <a:off x="1667553" y="4669035"/>
            <a:ext cx="845185" cy="845185"/>
          </a:xfrm>
          <a:prstGeom prst="rect">
            <a:avLst/>
          </a:prstGeom>
        </p:spPr>
      </p:pic>
      <p:pic>
        <p:nvPicPr>
          <p:cNvPr id="31" name="図 30"/>
          <p:cNvPicPr>
            <a:picLocks noChangeAspect="1"/>
          </p:cNvPicPr>
          <p:nvPr/>
        </p:nvPicPr>
        <p:blipFill>
          <a:blip r:embed="rId4"/>
          <a:stretch>
            <a:fillRect/>
          </a:stretch>
        </p:blipFill>
        <p:spPr>
          <a:xfrm>
            <a:off x="569524" y="4669035"/>
            <a:ext cx="845185" cy="845185"/>
          </a:xfrm>
          <a:prstGeom prst="rect">
            <a:avLst/>
          </a:prstGeom>
        </p:spPr>
      </p:pic>
      <p:pic>
        <p:nvPicPr>
          <p:cNvPr id="33" name="図 32"/>
          <p:cNvPicPr>
            <a:picLocks noChangeAspect="1"/>
          </p:cNvPicPr>
          <p:nvPr/>
        </p:nvPicPr>
        <p:blipFill>
          <a:blip r:embed="rId4"/>
          <a:stretch>
            <a:fillRect/>
          </a:stretch>
        </p:blipFill>
        <p:spPr>
          <a:xfrm>
            <a:off x="2762148" y="4661010"/>
            <a:ext cx="845185" cy="845185"/>
          </a:xfrm>
          <a:prstGeom prst="rect">
            <a:avLst/>
          </a:prstGeom>
        </p:spPr>
      </p:pic>
      <p:pic>
        <p:nvPicPr>
          <p:cNvPr id="34" name="図 33"/>
          <p:cNvPicPr>
            <a:picLocks noChangeAspect="1"/>
          </p:cNvPicPr>
          <p:nvPr/>
        </p:nvPicPr>
        <p:blipFill>
          <a:blip r:embed="rId5"/>
          <a:stretch>
            <a:fillRect/>
          </a:stretch>
        </p:blipFill>
        <p:spPr>
          <a:xfrm>
            <a:off x="1588444" y="5911059"/>
            <a:ext cx="830213" cy="637742"/>
          </a:xfrm>
          <a:prstGeom prst="rect">
            <a:avLst/>
          </a:prstGeom>
        </p:spPr>
      </p:pic>
      <p:pic>
        <p:nvPicPr>
          <p:cNvPr id="29" name="図 28"/>
          <p:cNvPicPr>
            <a:picLocks noChangeAspect="1"/>
          </p:cNvPicPr>
          <p:nvPr/>
        </p:nvPicPr>
        <p:blipFill>
          <a:blip r:embed="rId3"/>
          <a:stretch>
            <a:fillRect/>
          </a:stretch>
        </p:blipFill>
        <p:spPr>
          <a:xfrm>
            <a:off x="5783488" y="4109999"/>
            <a:ext cx="558800" cy="419100"/>
          </a:xfrm>
          <a:prstGeom prst="rect">
            <a:avLst/>
          </a:prstGeom>
        </p:spPr>
      </p:pic>
      <p:pic>
        <p:nvPicPr>
          <p:cNvPr id="32" name="図 31"/>
          <p:cNvPicPr>
            <a:picLocks noChangeAspect="1"/>
          </p:cNvPicPr>
          <p:nvPr/>
        </p:nvPicPr>
        <p:blipFill>
          <a:blip r:embed="rId3"/>
          <a:stretch>
            <a:fillRect/>
          </a:stretch>
        </p:blipFill>
        <p:spPr>
          <a:xfrm>
            <a:off x="6062888" y="4114238"/>
            <a:ext cx="558800" cy="419100"/>
          </a:xfrm>
          <a:prstGeom prst="rect">
            <a:avLst/>
          </a:prstGeom>
        </p:spPr>
      </p:pic>
      <p:pic>
        <p:nvPicPr>
          <p:cNvPr id="35" name="図 34"/>
          <p:cNvPicPr>
            <a:picLocks noChangeAspect="1"/>
          </p:cNvPicPr>
          <p:nvPr/>
        </p:nvPicPr>
        <p:blipFill>
          <a:blip r:embed="rId3"/>
          <a:stretch>
            <a:fillRect/>
          </a:stretch>
        </p:blipFill>
        <p:spPr>
          <a:xfrm>
            <a:off x="6326108" y="4114238"/>
            <a:ext cx="558800" cy="419100"/>
          </a:xfrm>
          <a:prstGeom prst="rect">
            <a:avLst/>
          </a:prstGeom>
        </p:spPr>
      </p:pic>
      <p:pic>
        <p:nvPicPr>
          <p:cNvPr id="36" name="図 35"/>
          <p:cNvPicPr>
            <a:picLocks noChangeAspect="1"/>
          </p:cNvPicPr>
          <p:nvPr/>
        </p:nvPicPr>
        <p:blipFill>
          <a:blip r:embed="rId3"/>
          <a:stretch>
            <a:fillRect/>
          </a:stretch>
        </p:blipFill>
        <p:spPr>
          <a:xfrm>
            <a:off x="6618741" y="4114238"/>
            <a:ext cx="558800" cy="419100"/>
          </a:xfrm>
          <a:prstGeom prst="rect">
            <a:avLst/>
          </a:prstGeom>
        </p:spPr>
      </p:pic>
      <p:pic>
        <p:nvPicPr>
          <p:cNvPr id="38" name="図 37"/>
          <p:cNvPicPr>
            <a:picLocks noChangeAspect="1"/>
          </p:cNvPicPr>
          <p:nvPr/>
        </p:nvPicPr>
        <p:blipFill>
          <a:blip r:embed="rId5"/>
          <a:stretch>
            <a:fillRect/>
          </a:stretch>
        </p:blipFill>
        <p:spPr>
          <a:xfrm>
            <a:off x="6071354" y="5021016"/>
            <a:ext cx="830213" cy="637742"/>
          </a:xfrm>
          <a:prstGeom prst="rect">
            <a:avLst/>
          </a:prstGeom>
        </p:spPr>
      </p:pic>
      <p:sp>
        <p:nvSpPr>
          <p:cNvPr id="5" name="乗算記号 4"/>
          <p:cNvSpPr/>
          <p:nvPr/>
        </p:nvSpPr>
        <p:spPr>
          <a:xfrm>
            <a:off x="6154881" y="5008308"/>
            <a:ext cx="663158" cy="663158"/>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23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par>
                                <p:cTn id="29" presetID="9"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par>
                                <p:cTn id="38" presetID="9"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dissolve">
                                      <p:cBhvr>
                                        <p:cTn id="58" dur="500"/>
                                        <p:tgtEl>
                                          <p:spTgt spid="30"/>
                                        </p:tgtEl>
                                      </p:cBhvr>
                                    </p:animEffect>
                                  </p:childTnLst>
                                </p:cTn>
                              </p:par>
                              <p:par>
                                <p:cTn id="59" presetID="9"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dissolve">
                                      <p:cBhvr>
                                        <p:cTn id="67" dur="500"/>
                                        <p:tgtEl>
                                          <p:spTgt spid="36"/>
                                        </p:tgtEl>
                                      </p:cBhvr>
                                    </p:animEffect>
                                  </p:childTnLst>
                                </p:cTn>
                              </p:par>
                              <p:par>
                                <p:cTn id="68" presetID="9"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dissolve">
                                      <p:cBhvr>
                                        <p:cTn id="70" dur="500"/>
                                        <p:tgtEl>
                                          <p:spTgt spid="35"/>
                                        </p:tgtEl>
                                      </p:cBhvr>
                                    </p:animEffect>
                                  </p:childTnLst>
                                </p:cTn>
                              </p:par>
                              <p:par>
                                <p:cTn id="71" presetID="9"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dissolve">
                                      <p:cBhvr>
                                        <p:cTn id="73" dur="500"/>
                                        <p:tgtEl>
                                          <p:spTgt spid="32"/>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dissolve">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2970" y="382923"/>
            <a:ext cx="8229600" cy="1143000"/>
          </a:xfrm>
        </p:spPr>
        <p:txBody>
          <a:bodyPr/>
          <a:lstStyle/>
          <a:p>
            <a:r>
              <a:rPr lang="ja-JP" altLang="en-US" b="1" dirty="0">
                <a:latin typeface="HGMaruGothicMPRO" charset="-128"/>
                <a:ea typeface="HGMaruGothicMPRO" charset="-128"/>
                <a:cs typeface="HGMaruGothicMPRO" charset="-128"/>
              </a:rPr>
              <a:t>：研究の</a:t>
            </a:r>
            <a:r>
              <a:rPr lang="ja-JP" altLang="en-US" b="1" dirty="0" smtClean="0">
                <a:latin typeface="HGMaruGothicMPRO" charset="-128"/>
                <a:ea typeface="HGMaruGothicMPRO" charset="-128"/>
                <a:cs typeface="HGMaruGothicMPRO" charset="-128"/>
              </a:rPr>
              <a:t>目的</a:t>
            </a:r>
            <a:endParaRPr kumimoji="1" lang="ja-JP" altLang="en-US" dirty="0">
              <a:latin typeface="HGMaruGothicMPRO" charset="-128"/>
              <a:ea typeface="HGMaruGothicMPRO" charset="-128"/>
              <a:cs typeface="HGMaruGothicMPRO" charset="-128"/>
            </a:endParaRPr>
          </a:p>
        </p:txBody>
      </p:sp>
      <p:sp>
        <p:nvSpPr>
          <p:cNvPr id="4" name="テキスト ボックス 3"/>
          <p:cNvSpPr txBox="1"/>
          <p:nvPr/>
        </p:nvSpPr>
        <p:spPr>
          <a:xfrm>
            <a:off x="310562" y="2934784"/>
            <a:ext cx="8646919" cy="523220"/>
          </a:xfrm>
          <a:prstGeom prst="rect">
            <a:avLst/>
          </a:prstGeom>
          <a:noFill/>
        </p:spPr>
        <p:txBody>
          <a:bodyPr wrap="none" rtlCol="0">
            <a:spAutoFit/>
          </a:bodyPr>
          <a:lstStyle/>
          <a:p>
            <a:r>
              <a:rPr lang="en-US" altLang="ja-JP" sz="2800" dirty="0">
                <a:latin typeface="HGMaruGothicMPRO" charset="-128"/>
                <a:ea typeface="HGMaruGothicMPRO" charset="-128"/>
                <a:cs typeface="HGMaruGothicMPRO" charset="-128"/>
              </a:rPr>
              <a:t>Ruby</a:t>
            </a:r>
            <a:r>
              <a:rPr lang="ja-JP" altLang="en-US" sz="2800" dirty="0">
                <a:latin typeface="HGMaruGothicMPRO" charset="-128"/>
                <a:ea typeface="HGMaruGothicMPRO" charset="-128"/>
                <a:cs typeface="HGMaruGothicMPRO" charset="-128"/>
              </a:rPr>
              <a:t>を日本で一番使われるプログラミング言語に！</a:t>
            </a:r>
            <a:endParaRPr kumimoji="1" lang="ja-JP" altLang="en-US" sz="28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968813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MaruGothicMPRO" charset="-128"/>
                <a:ea typeface="HGMaruGothicMPRO" charset="-128"/>
                <a:cs typeface="HGMaruGothicMPRO" charset="-128"/>
              </a:rPr>
              <a:t>プログラミングとは</a:t>
            </a:r>
            <a:endParaRPr kumimoji="1" lang="ja-JP" altLang="en-US" dirty="0">
              <a:latin typeface="HGMaruGothicMPRO" charset="-128"/>
              <a:ea typeface="HGMaruGothicMPRO" charset="-128"/>
              <a:cs typeface="HGMaruGothicMPRO" charset="-128"/>
            </a:endParaRPr>
          </a:p>
        </p:txBody>
      </p:sp>
      <p:sp>
        <p:nvSpPr>
          <p:cNvPr id="3" name="テキスト ボックス 2"/>
          <p:cNvSpPr txBox="1"/>
          <p:nvPr/>
        </p:nvSpPr>
        <p:spPr>
          <a:xfrm>
            <a:off x="457200" y="3100367"/>
            <a:ext cx="8494633" cy="830997"/>
          </a:xfrm>
          <a:prstGeom prst="rect">
            <a:avLst/>
          </a:prstGeom>
          <a:noFill/>
        </p:spPr>
        <p:txBody>
          <a:bodyPr wrap="none" rtlCol="0">
            <a:spAutoFit/>
          </a:bodyPr>
          <a:lstStyle/>
          <a:p>
            <a:r>
              <a:rPr lang="ja-JP" altLang="en-US" sz="2400" dirty="0" smtClean="0">
                <a:latin typeface="HGMaruGothicMPRO" charset="-128"/>
                <a:ea typeface="HGMaruGothicMPRO" charset="-128"/>
                <a:cs typeface="HGMaruGothicMPRO" charset="-128"/>
              </a:rPr>
              <a:t>コンピューターにさせたい仕事を順番に書いていくことで、</a:t>
            </a:r>
            <a:endParaRPr lang="en-US" altLang="ja-JP" sz="2400" dirty="0" smtClean="0">
              <a:latin typeface="HGMaruGothicMPRO" charset="-128"/>
              <a:ea typeface="HGMaruGothicMPRO" charset="-128"/>
              <a:cs typeface="HGMaruGothicMPRO" charset="-128"/>
            </a:endParaRPr>
          </a:p>
          <a:p>
            <a:r>
              <a:rPr lang="ja-JP" altLang="en-US" sz="2400" dirty="0" smtClean="0">
                <a:latin typeface="HGMaruGothicMPRO" charset="-128"/>
                <a:ea typeface="HGMaruGothicMPRO" charset="-128"/>
                <a:cs typeface="HGMaruGothicMPRO" charset="-128"/>
              </a:rPr>
              <a:t>コンピューターの</a:t>
            </a:r>
            <a:r>
              <a:rPr lang="en-US" altLang="ja-JP" sz="2400" dirty="0" smtClean="0">
                <a:latin typeface="HGMaruGothicMPRO" charset="-128"/>
                <a:ea typeface="HGMaruGothicMPRO" charset="-128"/>
                <a:cs typeface="HGMaruGothicMPRO" charset="-128"/>
              </a:rPr>
              <a:t>TODO</a:t>
            </a:r>
            <a:r>
              <a:rPr lang="ja-JP" altLang="en-US" sz="2400" dirty="0" smtClean="0">
                <a:latin typeface="HGMaruGothicMPRO" charset="-128"/>
                <a:ea typeface="HGMaruGothicMPRO" charset="-128"/>
                <a:cs typeface="HGMaruGothicMPRO" charset="-128"/>
              </a:rPr>
              <a:t>リストを作成すること。</a:t>
            </a:r>
            <a:endParaRPr kumimoji="1" lang="ja-JP" altLang="en-US" sz="24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806058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akin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81" y="552327"/>
            <a:ext cx="1184474" cy="1184474"/>
          </a:xfrm>
          <a:prstGeom prst="rect">
            <a:avLst/>
          </a:prstGeom>
        </p:spPr>
      </p:pic>
      <p:sp>
        <p:nvSpPr>
          <p:cNvPr id="6" name="正方形/長方形 5"/>
          <p:cNvSpPr/>
          <p:nvPr/>
        </p:nvSpPr>
        <p:spPr>
          <a:xfrm>
            <a:off x="1641140" y="3064214"/>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Q.1</a:t>
            </a:r>
            <a:endParaRPr kumimoji="1" lang="ja-JP" altLang="en-US" dirty="0">
              <a:latin typeface="HGMaruGothicMPRO" charset="-128"/>
              <a:ea typeface="HGMaruGothicMPRO" charset="-128"/>
              <a:cs typeface="HGMaruGothicMPRO" charset="-128"/>
            </a:endParaRPr>
          </a:p>
        </p:txBody>
      </p:sp>
      <p:sp>
        <p:nvSpPr>
          <p:cNvPr id="7" name="正方形/長方形 6"/>
          <p:cNvSpPr/>
          <p:nvPr/>
        </p:nvSpPr>
        <p:spPr>
          <a:xfrm>
            <a:off x="2925509" y="173680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Q.2</a:t>
            </a:r>
            <a:endParaRPr kumimoji="1" lang="ja-JP" altLang="en-US" dirty="0">
              <a:latin typeface="HGMaruGothicMPRO" charset="-128"/>
              <a:ea typeface="HGMaruGothicMPRO" charset="-128"/>
              <a:cs typeface="HGMaruGothicMPRO" charset="-128"/>
            </a:endParaRPr>
          </a:p>
        </p:txBody>
      </p:sp>
      <p:sp>
        <p:nvSpPr>
          <p:cNvPr id="8" name="正方形/長方形 7"/>
          <p:cNvSpPr/>
          <p:nvPr/>
        </p:nvSpPr>
        <p:spPr>
          <a:xfrm>
            <a:off x="2925509" y="431532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Q.2</a:t>
            </a:r>
            <a:endParaRPr kumimoji="1" lang="ja-JP" altLang="en-US" dirty="0">
              <a:latin typeface="HGMaruGothicMPRO" charset="-128"/>
              <a:ea typeface="HGMaruGothicMPRO" charset="-128"/>
              <a:cs typeface="HGMaruGothicMPRO" charset="-128"/>
            </a:endParaRPr>
          </a:p>
        </p:txBody>
      </p:sp>
      <p:sp>
        <p:nvSpPr>
          <p:cNvPr id="9" name="正方形/長方形 8"/>
          <p:cNvSpPr/>
          <p:nvPr/>
        </p:nvSpPr>
        <p:spPr>
          <a:xfrm>
            <a:off x="4533528" y="961721"/>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0" name="正方形/長方形 9"/>
          <p:cNvSpPr/>
          <p:nvPr/>
        </p:nvSpPr>
        <p:spPr>
          <a:xfrm>
            <a:off x="4533528" y="2302999"/>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1" name="正方形/長方形 10"/>
          <p:cNvSpPr/>
          <p:nvPr/>
        </p:nvSpPr>
        <p:spPr>
          <a:xfrm>
            <a:off x="4533528" y="3634568"/>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2" name="正方形/長方形 11"/>
          <p:cNvSpPr/>
          <p:nvPr/>
        </p:nvSpPr>
        <p:spPr>
          <a:xfrm>
            <a:off x="4533528" y="5028364"/>
            <a:ext cx="670725" cy="542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latin typeface="HGMaruGothicMPRO" charset="-128"/>
                <a:ea typeface="HGMaruGothicMPRO" charset="-128"/>
                <a:cs typeface="HGMaruGothicMPRO" charset="-128"/>
              </a:rPr>
              <a:t>Q.3</a:t>
            </a:r>
            <a:endParaRPr kumimoji="1" lang="ja-JP" altLang="en-US" dirty="0">
              <a:latin typeface="HGMaruGothicMPRO" charset="-128"/>
              <a:ea typeface="HGMaruGothicMPRO" charset="-128"/>
              <a:cs typeface="HGMaruGothicMPRO" charset="-128"/>
            </a:endParaRPr>
          </a:p>
        </p:txBody>
      </p:sp>
      <p:sp>
        <p:nvSpPr>
          <p:cNvPr id="13" name="テキスト ボックス 12"/>
          <p:cNvSpPr txBox="1"/>
          <p:nvPr/>
        </p:nvSpPr>
        <p:spPr>
          <a:xfrm>
            <a:off x="5622685" y="961721"/>
            <a:ext cx="1758815"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ja-JP" altLang="ja-JP" dirty="0">
                <a:latin typeface="HGMaruGothicMPRO" charset="-128"/>
                <a:ea typeface="HGMaruGothicMPRO" charset="-128"/>
                <a:cs typeface="HGMaruGothicMPRO" charset="-128"/>
              </a:rPr>
              <a:t>A</a:t>
            </a:r>
            <a:endParaRPr kumimoji="1" lang="ja-JP" altLang="en-US" dirty="0">
              <a:latin typeface="HGMaruGothicMPRO" charset="-128"/>
              <a:ea typeface="HGMaruGothicMPRO" charset="-128"/>
              <a:cs typeface="HGMaruGothicMPRO" charset="-128"/>
            </a:endParaRPr>
          </a:p>
        </p:txBody>
      </p:sp>
      <p:sp>
        <p:nvSpPr>
          <p:cNvPr id="14" name="テキスト ボックス 13"/>
          <p:cNvSpPr txBox="1"/>
          <p:nvPr/>
        </p:nvSpPr>
        <p:spPr>
          <a:xfrm>
            <a:off x="5622685" y="2263091"/>
            <a:ext cx="1742785"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B</a:t>
            </a:r>
            <a:endParaRPr kumimoji="1" lang="ja-JP" altLang="en-US" dirty="0">
              <a:latin typeface="HGMaruGothicMPRO" charset="-128"/>
              <a:ea typeface="HGMaruGothicMPRO" charset="-128"/>
              <a:cs typeface="HGMaruGothicMPRO" charset="-128"/>
            </a:endParaRPr>
          </a:p>
        </p:txBody>
      </p:sp>
      <p:sp>
        <p:nvSpPr>
          <p:cNvPr id="15" name="テキスト ボックス 14"/>
          <p:cNvSpPr txBox="1"/>
          <p:nvPr/>
        </p:nvSpPr>
        <p:spPr>
          <a:xfrm>
            <a:off x="5622685" y="3626690"/>
            <a:ext cx="1750800"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C</a:t>
            </a:r>
            <a:endParaRPr kumimoji="1" lang="ja-JP" altLang="en-US" dirty="0">
              <a:latin typeface="HGMaruGothicMPRO" charset="-128"/>
              <a:ea typeface="HGMaruGothicMPRO" charset="-128"/>
              <a:cs typeface="HGMaruGothicMPRO" charset="-128"/>
            </a:endParaRPr>
          </a:p>
        </p:txBody>
      </p:sp>
      <p:sp>
        <p:nvSpPr>
          <p:cNvPr id="16" name="テキスト ボックス 15"/>
          <p:cNvSpPr txBox="1"/>
          <p:nvPr/>
        </p:nvSpPr>
        <p:spPr>
          <a:xfrm>
            <a:off x="5635509" y="5042806"/>
            <a:ext cx="1755609" cy="369332"/>
          </a:xfrm>
          <a:prstGeom prst="rect">
            <a:avLst/>
          </a:prstGeom>
          <a:noFill/>
        </p:spPr>
        <p:txBody>
          <a:bodyPr wrap="none" rtlCol="0">
            <a:spAutoFit/>
          </a:bodyPr>
          <a:lstStyle/>
          <a:p>
            <a:r>
              <a:rPr kumimoji="1" lang="ja-JP" altLang="en-US" dirty="0" smtClean="0">
                <a:latin typeface="HGMaruGothicMPRO" charset="-128"/>
                <a:ea typeface="HGMaruGothicMPRO" charset="-128"/>
                <a:cs typeface="HGMaruGothicMPRO" charset="-128"/>
              </a:rPr>
              <a:t>キャラクター</a:t>
            </a:r>
            <a:r>
              <a:rPr lang="en-US" altLang="ja-JP" dirty="0" smtClean="0">
                <a:latin typeface="HGMaruGothicMPRO" charset="-128"/>
                <a:ea typeface="HGMaruGothicMPRO" charset="-128"/>
                <a:cs typeface="HGMaruGothicMPRO" charset="-128"/>
              </a:rPr>
              <a:t>D</a:t>
            </a:r>
            <a:endParaRPr kumimoji="1" lang="ja-JP" altLang="en-US" dirty="0">
              <a:latin typeface="HGMaruGothicMPRO" charset="-128"/>
              <a:ea typeface="HGMaruGothicMPRO" charset="-128"/>
              <a:cs typeface="HGMaruGothicMPRO" charset="-128"/>
            </a:endParaRPr>
          </a:p>
        </p:txBody>
      </p:sp>
      <p:cxnSp>
        <p:nvCxnSpPr>
          <p:cNvPr id="18" name="直線矢印コネクタ 17"/>
          <p:cNvCxnSpPr/>
          <p:nvPr/>
        </p:nvCxnSpPr>
        <p:spPr>
          <a:xfrm flipV="1">
            <a:off x="2411760" y="2302999"/>
            <a:ext cx="313957" cy="1003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a:off x="2426030" y="3466195"/>
            <a:ext cx="313957" cy="1003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a:off x="3762905" y="2031890"/>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3762905" y="1232830"/>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762905" y="3981753"/>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3762905" y="4728097"/>
            <a:ext cx="561139" cy="600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072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par>
                                <p:cTn id="35" presetID="3" presetClass="entr" presetSubtype="1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par>
                                <p:cTn id="38" presetID="3" presetClass="entr" presetSubtype="1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96776" y="515302"/>
            <a:ext cx="8938940" cy="4927638"/>
          </a:xfrm>
          <a:prstGeom prst="rect">
            <a:avLst/>
          </a:prstGeom>
        </p:spPr>
      </p:pic>
    </p:spTree>
    <p:extLst>
      <p:ext uri="{BB962C8B-B14F-4D97-AF65-F5344CB8AC3E}">
        <p14:creationId xmlns:p14="http://schemas.microsoft.com/office/powerpoint/2010/main" val="9768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プログラミング言語の分類</a:t>
            </a:r>
            <a:endParaRPr kumimoji="1" lang="ja-JP" altLang="en-US" dirty="0">
              <a:latin typeface="HGMaruGothicMPRO" charset="-128"/>
              <a:ea typeface="HGMaruGothicMPRO" charset="-128"/>
              <a:cs typeface="HGMaruGothicMPRO" charset="-128"/>
            </a:endParaRPr>
          </a:p>
        </p:txBody>
      </p:sp>
      <p:graphicFrame>
        <p:nvGraphicFramePr>
          <p:cNvPr id="4" name="図表 3"/>
          <p:cNvGraphicFramePr/>
          <p:nvPr>
            <p:extLst>
              <p:ext uri="{D42A27DB-BD31-4B8C-83A1-F6EECF244321}">
                <p14:modId xmlns:p14="http://schemas.microsoft.com/office/powerpoint/2010/main" val="596065791"/>
              </p:ext>
            </p:extLst>
          </p:nvPr>
        </p:nvGraphicFramePr>
        <p:xfrm>
          <a:off x="1876777" y="207433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4160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MaruGothicMPRO" charset="-128"/>
                <a:ea typeface="HGMaruGothicMPRO" charset="-128"/>
                <a:cs typeface="HGMaruGothicMPRO" charset="-128"/>
              </a:rPr>
              <a:t>プログラミング言語の歴史</a:t>
            </a:r>
            <a:endParaRPr kumimoji="1" lang="ja-JP" altLang="en-US" dirty="0">
              <a:latin typeface="HGMaruGothicMPRO" charset="-128"/>
              <a:ea typeface="HGMaruGothicMPRO" charset="-128"/>
              <a:cs typeface="HGMaruGothicMPRO" charset="-128"/>
            </a:endParaRPr>
          </a:p>
        </p:txBody>
      </p:sp>
      <p:pic>
        <p:nvPicPr>
          <p:cNvPr id="3" name="図 2" descr="進化表.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997" y="1693333"/>
            <a:ext cx="6067997" cy="4861983"/>
          </a:xfrm>
          <a:prstGeom prst="rect">
            <a:avLst/>
          </a:prstGeom>
        </p:spPr>
      </p:pic>
      <p:sp>
        <p:nvSpPr>
          <p:cNvPr id="4" name="正方形/長方形 3"/>
          <p:cNvSpPr/>
          <p:nvPr/>
        </p:nvSpPr>
        <p:spPr>
          <a:xfrm>
            <a:off x="5559778" y="1693333"/>
            <a:ext cx="2219216" cy="48619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
        <p:nvSpPr>
          <p:cNvPr id="5" name="正方形/長方形 4"/>
          <p:cNvSpPr/>
          <p:nvPr/>
        </p:nvSpPr>
        <p:spPr>
          <a:xfrm>
            <a:off x="6138333" y="2779890"/>
            <a:ext cx="973668" cy="40922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270830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308</TotalTime>
  <Words>401</Words>
  <Application>Microsoft Macintosh PowerPoint</Application>
  <PresentationFormat>画面に合わせる (4:3)</PresentationFormat>
  <Paragraphs>111</Paragraphs>
  <Slides>23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Calibri</vt:lpstr>
      <vt:lpstr>HGMaruGothicMPRO</vt:lpstr>
      <vt:lpstr>ＭＳ Ｐゴシック</vt:lpstr>
      <vt:lpstr>Yu Gothic</vt:lpstr>
      <vt:lpstr>Arial</vt:lpstr>
      <vt:lpstr>ホワイト</vt:lpstr>
      <vt:lpstr>日本を救うRubyのリブランディング</vt:lpstr>
      <vt:lpstr>：研究の背景</vt:lpstr>
      <vt:lpstr>プログラミング言語の進化と衰退</vt:lpstr>
      <vt:lpstr>：研究の目的</vt:lpstr>
      <vt:lpstr>プログラミングとは</vt:lpstr>
      <vt:lpstr>PowerPoint プレゼンテーション</vt:lpstr>
      <vt:lpstr>PowerPoint プレゼンテーション</vt:lpstr>
      <vt:lpstr>プログラミング言語の分類</vt:lpstr>
      <vt:lpstr>プログラミング言語の歴史</vt:lpstr>
      <vt:lpstr>Rubyとは？</vt:lpstr>
      <vt:lpstr>Rubyによって作られたアプリ</vt:lpstr>
      <vt:lpstr>Rubyの現在</vt:lpstr>
      <vt:lpstr>：問題提起</vt:lpstr>
      <vt:lpstr>：研究の説明</vt:lpstr>
      <vt:lpstr>多すぎるプログラミング言語</vt:lpstr>
      <vt:lpstr>言語の機能は同じ</vt:lpstr>
      <vt:lpstr>人気言語とそうでない言語がある</vt:lpstr>
      <vt:lpstr>PowerPoint プレゼンテーション</vt:lpstr>
      <vt:lpstr>PowerPoint プレゼンテーション</vt:lpstr>
      <vt:lpstr>PowerPoint プレゼンテーション</vt:lpstr>
      <vt:lpstr>現Rubyのブランディング</vt:lpstr>
      <vt:lpstr>：アイディア</vt:lpstr>
      <vt:lpstr>PowerPoint プレゼンテーション</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Rubyを日本一のプログラミング言語にするために 〜プログラミング言語のブランディング〜 </dc:title>
  <dc:creator>井野 圭輔</dc:creator>
  <cp:lastModifiedBy>Microsoft Office ユーザー</cp:lastModifiedBy>
  <cp:revision>96</cp:revision>
  <dcterms:created xsi:type="dcterms:W3CDTF">2017-11-14T04:49:45Z</dcterms:created>
  <dcterms:modified xsi:type="dcterms:W3CDTF">2017-12-13T07:23:53Z</dcterms:modified>
</cp:coreProperties>
</file>